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6" r:id="rId3"/>
    <p:sldId id="285" r:id="rId4"/>
    <p:sldId id="258" r:id="rId5"/>
    <p:sldId id="259" r:id="rId6"/>
    <p:sldId id="260" r:id="rId7"/>
    <p:sldId id="261" r:id="rId8"/>
    <p:sldId id="264" r:id="rId9"/>
    <p:sldId id="265"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5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1" d="100"/>
          <a:sy n="121" d="100"/>
        </p:scale>
        <p:origin x="10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21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A57C271-30FE-43F1-B991-E89016721E99}"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338391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64375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7276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389710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3775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827482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227958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422534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186093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7C271-30FE-43F1-B991-E89016721E99}"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141664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7C271-30FE-43F1-B991-E89016721E99}"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292248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57C271-30FE-43F1-B991-E89016721E99}"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404087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57C271-30FE-43F1-B991-E89016721E99}"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229222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7C271-30FE-43F1-B991-E89016721E99}"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99198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7C271-30FE-43F1-B991-E89016721E99}"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269543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7C271-30FE-43F1-B991-E89016721E99}"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8D750-0A33-489B-9448-1ABBAF4DCAD2}" type="slidenum">
              <a:rPr lang="en-GB" smtClean="0"/>
              <a:t>‹#›</a:t>
            </a:fld>
            <a:endParaRPr lang="en-GB"/>
          </a:p>
        </p:txBody>
      </p:sp>
    </p:spTree>
    <p:extLst>
      <p:ext uri="{BB962C8B-B14F-4D97-AF65-F5344CB8AC3E}">
        <p14:creationId xmlns:p14="http://schemas.microsoft.com/office/powerpoint/2010/main" val="3428098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A57C271-30FE-43F1-B991-E89016721E99}" type="datetimeFigureOut">
              <a:rPr lang="en-GB" smtClean="0"/>
              <a:t>10/05/2020</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9F8D750-0A33-489B-9448-1ABBAF4DCAD2}" type="slidenum">
              <a:rPr lang="en-GB" smtClean="0"/>
              <a:t>‹#›</a:t>
            </a:fld>
            <a:endParaRPr lang="en-GB"/>
          </a:p>
        </p:txBody>
      </p:sp>
    </p:spTree>
    <p:extLst>
      <p:ext uri="{BB962C8B-B14F-4D97-AF65-F5344CB8AC3E}">
        <p14:creationId xmlns:p14="http://schemas.microsoft.com/office/powerpoint/2010/main" val="18231386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idirect.gov.uk/articles/coronavirus-covid-19-and-benefi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hs.uk/oneyou/every-mind-matters/coronavirus-covid-19-staying-at-home-tips/" TargetMode="External"/><Relationship Id="rId2" Type="http://schemas.openxmlformats.org/officeDocument/2006/relationships/hyperlink" Target="https://www.mind.org.uk/information-support/types-of-mental-health-problems/anxiety-and-panic-attacks/self-care-for-anxiet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indful.org/a-five-minute-breathing-medit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837AC-C6E3-451C-A1E6-B42FF0667795}"/>
              </a:ext>
            </a:extLst>
          </p:cNvPr>
          <p:cNvSpPr>
            <a:spLocks noGrp="1"/>
          </p:cNvSpPr>
          <p:nvPr>
            <p:ph type="title"/>
          </p:nvPr>
        </p:nvSpPr>
        <p:spPr>
          <a:xfrm>
            <a:off x="1141413" y="685799"/>
            <a:ext cx="9144000" cy="4292599"/>
          </a:xfrm>
        </p:spPr>
        <p:txBody>
          <a:bodyPr/>
          <a:lstStyle/>
          <a:p>
            <a:pPr algn="ctr"/>
            <a:r>
              <a:rPr lang="en-GB" dirty="0"/>
              <a:t/>
            </a:r>
            <a:br>
              <a:rPr lang="en-GB" dirty="0"/>
            </a:br>
            <a:r>
              <a:rPr lang="en-GB" dirty="0"/>
              <a:t>Coping with stress during the </a:t>
            </a:r>
            <a:r>
              <a:rPr lang="en-GB" dirty="0" err="1"/>
              <a:t>covid</a:t>
            </a:r>
            <a:r>
              <a:rPr lang="en-GB" dirty="0"/>
              <a:t> 19 pandemic</a:t>
            </a:r>
          </a:p>
        </p:txBody>
      </p:sp>
      <p:sp>
        <p:nvSpPr>
          <p:cNvPr id="5" name="Text Placeholder 4">
            <a:extLst>
              <a:ext uri="{FF2B5EF4-FFF2-40B4-BE49-F238E27FC236}">
                <a16:creationId xmlns:a16="http://schemas.microsoft.com/office/drawing/2014/main" id="{D65EF3BC-B661-499E-A3C3-F4C93F60B286}"/>
              </a:ext>
            </a:extLst>
          </p:cNvPr>
          <p:cNvSpPr>
            <a:spLocks noGrp="1"/>
          </p:cNvSpPr>
          <p:nvPr>
            <p:ph type="body" idx="1"/>
          </p:nvPr>
        </p:nvSpPr>
        <p:spPr/>
        <p:txBody>
          <a:bodyPr/>
          <a:lstStyle/>
          <a:p>
            <a:pPr algn="ctr"/>
            <a:r>
              <a:rPr lang="en-GB" b="1" dirty="0">
                <a:solidFill>
                  <a:srgbClr val="FFFF00"/>
                </a:solidFill>
              </a:rPr>
              <a:t>Samantha Roe</a:t>
            </a:r>
          </a:p>
          <a:p>
            <a:pPr algn="ctr"/>
            <a:r>
              <a:rPr lang="en-GB" b="1" dirty="0">
                <a:solidFill>
                  <a:srgbClr val="FFFF00"/>
                </a:solidFill>
              </a:rPr>
              <a:t>Crisis Intervention Officer  MAN      </a:t>
            </a:r>
          </a:p>
          <a:p>
            <a:endParaRPr lang="en-GB" dirty="0"/>
          </a:p>
        </p:txBody>
      </p:sp>
      <p:pic>
        <p:nvPicPr>
          <p:cNvPr id="7" name="Picture 6">
            <a:extLst>
              <a:ext uri="{FF2B5EF4-FFF2-40B4-BE49-F238E27FC236}">
                <a16:creationId xmlns:a16="http://schemas.microsoft.com/office/drawing/2014/main" id="{6B07A396-7320-48F3-B5FA-7147B55AB2A9}"/>
              </a:ext>
            </a:extLst>
          </p:cNvPr>
          <p:cNvPicPr/>
          <p:nvPr/>
        </p:nvPicPr>
        <p:blipFill>
          <a:blip r:embed="rId2" cstate="print"/>
          <a:srcRect/>
          <a:stretch>
            <a:fillRect/>
          </a:stretch>
        </p:blipFill>
        <p:spPr>
          <a:xfrm>
            <a:off x="0" y="1"/>
            <a:ext cx="7726017" cy="1594884"/>
          </a:xfrm>
          <a:prstGeom prst="rect">
            <a:avLst/>
          </a:prstGeom>
          <a:noFill/>
          <a:ln>
            <a:noFill/>
            <a:prstDash/>
          </a:ln>
        </p:spPr>
      </p:pic>
      <p:pic>
        <p:nvPicPr>
          <p:cNvPr id="8" name="Picture 8" descr="The Henry Smith Charity | Ideal for All">
            <a:extLst>
              <a:ext uri="{FF2B5EF4-FFF2-40B4-BE49-F238E27FC236}">
                <a16:creationId xmlns:a16="http://schemas.microsoft.com/office/drawing/2014/main" id="{C6F84EB5-2EF7-4526-8142-1E034E33B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017" y="0"/>
            <a:ext cx="4465983" cy="15948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w to reduce stress: 6 steps to manage stress - Medvisit">
            <a:extLst>
              <a:ext uri="{FF2B5EF4-FFF2-40B4-BE49-F238E27FC236}">
                <a16:creationId xmlns:a16="http://schemas.microsoft.com/office/drawing/2014/main" id="{845AD11D-9E32-4917-AF44-26D7D763F6E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82539" y="4598504"/>
            <a:ext cx="2809461" cy="225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5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7804F4-4073-445A-A26D-A0A8358499A2}"/>
              </a:ext>
            </a:extLst>
          </p:cNvPr>
          <p:cNvSpPr>
            <a:spLocks noGrp="1"/>
          </p:cNvSpPr>
          <p:nvPr>
            <p:ph type="title"/>
          </p:nvPr>
        </p:nvSpPr>
        <p:spPr>
          <a:xfrm>
            <a:off x="0" y="919054"/>
            <a:ext cx="3539359" cy="2614118"/>
          </a:xfrm>
        </p:spPr>
        <p:txBody>
          <a:bodyPr>
            <a:normAutofit fontScale="90000"/>
          </a:bodyPr>
          <a:lstStyle/>
          <a:p>
            <a:pPr algn="ctr"/>
            <a:r>
              <a:rPr lang="en-US" dirty="0">
                <a:solidFill>
                  <a:srgbClr val="FFFF00"/>
                </a:solidFill>
              </a:rPr>
              <a:t>Mental wellbeing </a:t>
            </a:r>
            <a:r>
              <a:rPr lang="en-US" dirty="0" smtClean="0">
                <a:solidFill>
                  <a:srgbClr val="FFFF00"/>
                </a:solidFill>
              </a:rPr>
              <a:t/>
            </a:r>
            <a:br>
              <a:rPr lang="en-US" dirty="0" smtClean="0">
                <a:solidFill>
                  <a:srgbClr val="FFFF00"/>
                </a:solidFill>
              </a:rPr>
            </a:br>
            <a:r>
              <a:rPr lang="en-US" dirty="0" smtClean="0">
                <a:solidFill>
                  <a:srgbClr val="FFFF00"/>
                </a:solidFill>
              </a:rPr>
              <a:t>while </a:t>
            </a:r>
            <a:r>
              <a:rPr lang="en-US" dirty="0">
                <a:solidFill>
                  <a:srgbClr val="FFFF00"/>
                </a:solidFill>
              </a:rPr>
              <a:t>staying </a:t>
            </a:r>
            <a:r>
              <a:rPr lang="en-US" dirty="0" smtClean="0">
                <a:solidFill>
                  <a:srgbClr val="FFFF00"/>
                </a:solidFill>
              </a:rPr>
              <a:t/>
            </a:r>
            <a:br>
              <a:rPr lang="en-US" dirty="0" smtClean="0">
                <a:solidFill>
                  <a:srgbClr val="FFFF00"/>
                </a:solidFill>
              </a:rPr>
            </a:br>
            <a:r>
              <a:rPr lang="en-US" dirty="0" smtClean="0">
                <a:solidFill>
                  <a:srgbClr val="FFFF00"/>
                </a:solidFill>
              </a:rPr>
              <a:t>at </a:t>
            </a:r>
            <a:r>
              <a:rPr lang="en-US" dirty="0">
                <a:solidFill>
                  <a:srgbClr val="FFFF00"/>
                </a:solidFill>
              </a:rPr>
              <a:t>home</a:t>
            </a:r>
            <a:br>
              <a:rPr lang="en-US" dirty="0">
                <a:solidFill>
                  <a:srgbClr val="FFFF00"/>
                </a:solidFill>
              </a:rPr>
            </a:br>
            <a:endParaRPr lang="en-GB" dirty="0">
              <a:solidFill>
                <a:srgbClr val="FFFF00"/>
              </a:solidFill>
            </a:endParaRPr>
          </a:p>
        </p:txBody>
      </p:sp>
      <p:sp>
        <p:nvSpPr>
          <p:cNvPr id="9" name="Text Placeholder 8">
            <a:extLst>
              <a:ext uri="{FF2B5EF4-FFF2-40B4-BE49-F238E27FC236}">
                <a16:creationId xmlns:a16="http://schemas.microsoft.com/office/drawing/2014/main" id="{BD0387A4-5D25-42BC-A0DD-F3BC65866088}"/>
              </a:ext>
            </a:extLst>
          </p:cNvPr>
          <p:cNvSpPr>
            <a:spLocks noGrp="1"/>
          </p:cNvSpPr>
          <p:nvPr>
            <p:ph type="body" idx="1"/>
          </p:nvPr>
        </p:nvSpPr>
        <p:spPr>
          <a:xfrm>
            <a:off x="3294994" y="506193"/>
            <a:ext cx="8068222" cy="6053959"/>
          </a:xfrm>
        </p:spPr>
        <p:txBody>
          <a:bodyPr>
            <a:normAutofit fontScale="92500" lnSpcReduction="10000"/>
          </a:bodyPr>
          <a:lstStyle/>
          <a:p>
            <a:pPr algn="ctr"/>
            <a:r>
              <a:rPr lang="en-US" sz="2000" dirty="0">
                <a:solidFill>
                  <a:schemeClr val="tx1"/>
                </a:solidFill>
              </a:rPr>
              <a:t>Taking care of your mind as well as your body is really important while staying at home because of coronavirus (COVID-19).</a:t>
            </a:r>
          </a:p>
          <a:p>
            <a:pPr algn="ctr"/>
            <a:r>
              <a:rPr lang="en-US" sz="2000" dirty="0">
                <a:solidFill>
                  <a:schemeClr val="tx1"/>
                </a:solidFill>
              </a:rPr>
              <a:t>It’s understandable that you may feel frustrated lonely or anxious. </a:t>
            </a:r>
            <a:r>
              <a:rPr lang="en-US" sz="2000" dirty="0" smtClean="0">
                <a:solidFill>
                  <a:schemeClr val="tx1"/>
                </a:solidFill>
              </a:rPr>
              <a:t> </a:t>
            </a:r>
            <a:endParaRPr lang="en-US" sz="2000" dirty="0" smtClean="0">
              <a:solidFill>
                <a:schemeClr val="tx1"/>
              </a:solidFill>
            </a:endParaRPr>
          </a:p>
          <a:p>
            <a:pPr algn="ctr"/>
            <a:r>
              <a:rPr lang="en-US" sz="2000" dirty="0" smtClean="0">
                <a:solidFill>
                  <a:schemeClr val="tx1"/>
                </a:solidFill>
              </a:rPr>
              <a:t>                                                                                                                                You </a:t>
            </a:r>
            <a:r>
              <a:rPr lang="en-US" sz="2000" dirty="0">
                <a:solidFill>
                  <a:schemeClr val="tx1"/>
                </a:solidFill>
              </a:rPr>
              <a:t>may also be low, worried or tired, or concerned about your finances, health or loved ones</a:t>
            </a:r>
            <a:r>
              <a:rPr lang="en-US" sz="2000" dirty="0" smtClean="0">
                <a:solidFill>
                  <a:schemeClr val="tx1"/>
                </a:solidFill>
              </a:rPr>
              <a:t>.</a:t>
            </a:r>
          </a:p>
          <a:p>
            <a:pPr algn="ctr"/>
            <a:endParaRPr lang="en-US" sz="2000" dirty="0">
              <a:solidFill>
                <a:schemeClr val="tx1"/>
              </a:solidFill>
            </a:endParaRPr>
          </a:p>
          <a:p>
            <a:pPr algn="ctr"/>
            <a:r>
              <a:rPr lang="en-US" sz="2000" dirty="0">
                <a:solidFill>
                  <a:schemeClr val="tx1"/>
                </a:solidFill>
              </a:rPr>
              <a:t>Its can be helpful to know that it is perfectly normal to feel this way. </a:t>
            </a:r>
            <a:r>
              <a:rPr lang="en-US" sz="2000" dirty="0" smtClean="0">
                <a:solidFill>
                  <a:schemeClr val="tx1"/>
                </a:solidFill>
              </a:rPr>
              <a:t>                                    </a:t>
            </a:r>
            <a:r>
              <a:rPr lang="en-US" sz="2000" dirty="0" smtClean="0">
                <a:solidFill>
                  <a:schemeClr val="tx1"/>
                </a:solidFill>
              </a:rPr>
              <a:t>                                       This </a:t>
            </a:r>
            <a:r>
              <a:rPr lang="en-US" sz="2000" dirty="0">
                <a:solidFill>
                  <a:schemeClr val="tx1"/>
                </a:solidFill>
              </a:rPr>
              <a:t>is not a normal situation and everyone’s reaction </a:t>
            </a:r>
            <a:r>
              <a:rPr lang="en-US" sz="2000" dirty="0" smtClean="0">
                <a:solidFill>
                  <a:schemeClr val="tx1"/>
                </a:solidFill>
              </a:rPr>
              <a:t>and feelings </a:t>
            </a:r>
            <a:r>
              <a:rPr lang="en-US" sz="2000" dirty="0">
                <a:solidFill>
                  <a:schemeClr val="tx1"/>
                </a:solidFill>
              </a:rPr>
              <a:t>are valid and may differ. </a:t>
            </a:r>
            <a:endParaRPr lang="en-US" sz="2000" dirty="0" smtClean="0">
              <a:solidFill>
                <a:schemeClr val="tx1"/>
              </a:solidFill>
            </a:endParaRPr>
          </a:p>
          <a:p>
            <a:pPr algn="ctr"/>
            <a:r>
              <a:rPr lang="en-US" sz="2000" dirty="0" smtClean="0">
                <a:solidFill>
                  <a:schemeClr val="tx1"/>
                </a:solidFill>
              </a:rPr>
              <a:t>                                                                                                                                                                  It’s </a:t>
            </a:r>
            <a:r>
              <a:rPr lang="en-US" sz="2000" dirty="0">
                <a:solidFill>
                  <a:schemeClr val="tx1"/>
                </a:solidFill>
              </a:rPr>
              <a:t>also helpful to remember that this is a temporary situation and for the majority of us these feelings will </a:t>
            </a:r>
            <a:r>
              <a:rPr lang="en-US" sz="2000" dirty="0" err="1" smtClean="0">
                <a:solidFill>
                  <a:schemeClr val="tx1"/>
                </a:solidFill>
              </a:rPr>
              <a:t>pass,</a:t>
            </a:r>
            <a:r>
              <a:rPr lang="en-US" sz="2000" dirty="0" err="1" smtClean="0">
                <a:solidFill>
                  <a:schemeClr val="tx1"/>
                </a:solidFill>
              </a:rPr>
              <a:t>it</a:t>
            </a:r>
            <a:r>
              <a:rPr lang="en-US" sz="2000" dirty="0" smtClean="0">
                <a:solidFill>
                  <a:schemeClr val="tx1"/>
                </a:solidFill>
              </a:rPr>
              <a:t> </a:t>
            </a:r>
            <a:r>
              <a:rPr lang="en-US" sz="2000" dirty="0">
                <a:solidFill>
                  <a:schemeClr val="tx1"/>
                </a:solidFill>
              </a:rPr>
              <a:t>can be hard staying at home but please remember in doing so you are protecting yourself and others</a:t>
            </a:r>
            <a:r>
              <a:rPr lang="en-US" sz="2000" dirty="0" smtClean="0">
                <a:solidFill>
                  <a:schemeClr val="tx1"/>
                </a:solidFill>
              </a:rPr>
              <a:t>.  </a:t>
            </a:r>
            <a:endParaRPr lang="en-US" sz="2000" dirty="0" smtClean="0">
              <a:solidFill>
                <a:schemeClr val="tx1"/>
              </a:solidFill>
            </a:endParaRPr>
          </a:p>
          <a:p>
            <a:pPr algn="ctr"/>
            <a:r>
              <a:rPr lang="en-US" sz="2000" dirty="0" smtClean="0">
                <a:solidFill>
                  <a:schemeClr val="tx1"/>
                </a:solidFill>
              </a:rPr>
              <a:t>                                                                                                    </a:t>
            </a:r>
            <a:r>
              <a:rPr lang="en-US" sz="2000" dirty="0">
                <a:solidFill>
                  <a:schemeClr val="tx1"/>
                </a:solidFill>
              </a:rPr>
              <a:t>Remember, this situation is temporary and, for most of us, these feelings will pass. </a:t>
            </a:r>
          </a:p>
          <a:p>
            <a:endParaRPr lang="en-US" dirty="0"/>
          </a:p>
        </p:txBody>
      </p:sp>
      <p:pic>
        <p:nvPicPr>
          <p:cNvPr id="10" name="Picture 9">
            <a:extLst>
              <a:ext uri="{FF2B5EF4-FFF2-40B4-BE49-F238E27FC236}">
                <a16:creationId xmlns:a16="http://schemas.microsoft.com/office/drawing/2014/main" id="{B3B26A07-49A0-4772-85F1-37E19FE7AB5B}"/>
              </a:ext>
            </a:extLst>
          </p:cNvPr>
          <p:cNvPicPr>
            <a:picLocks noChangeAspect="1"/>
          </p:cNvPicPr>
          <p:nvPr/>
        </p:nvPicPr>
        <p:blipFill>
          <a:blip r:embed="rId2"/>
          <a:stretch>
            <a:fillRect/>
          </a:stretch>
        </p:blipFill>
        <p:spPr>
          <a:xfrm>
            <a:off x="189240" y="3846787"/>
            <a:ext cx="3105754" cy="2713365"/>
          </a:xfrm>
          <a:prstGeom prst="rect">
            <a:avLst/>
          </a:prstGeom>
        </p:spPr>
      </p:pic>
    </p:spTree>
    <p:extLst>
      <p:ext uri="{BB962C8B-B14F-4D97-AF65-F5344CB8AC3E}">
        <p14:creationId xmlns:p14="http://schemas.microsoft.com/office/powerpoint/2010/main" val="418538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EAF438-9252-46EC-BAF3-203906F0D2A5}"/>
              </a:ext>
            </a:extLst>
          </p:cNvPr>
          <p:cNvSpPr>
            <a:spLocks noGrp="1"/>
          </p:cNvSpPr>
          <p:nvPr>
            <p:ph type="title"/>
          </p:nvPr>
        </p:nvSpPr>
        <p:spPr>
          <a:xfrm>
            <a:off x="838200" y="365125"/>
            <a:ext cx="10515600" cy="1460500"/>
          </a:xfrm>
        </p:spPr>
        <p:txBody>
          <a:bodyPr>
            <a:normAutofit fontScale="90000"/>
          </a:bodyPr>
          <a:lstStyle/>
          <a:p>
            <a:pPr algn="ctr"/>
            <a:r>
              <a:rPr lang="en-GB" dirty="0"/>
              <a:t/>
            </a:r>
            <a:br>
              <a:rPr lang="en-GB" dirty="0"/>
            </a:br>
            <a:r>
              <a:rPr lang="en-GB" dirty="0">
                <a:solidFill>
                  <a:srgbClr val="FFFF00"/>
                </a:solidFill>
              </a:rPr>
              <a:t>What can I do?</a:t>
            </a:r>
            <a:br>
              <a:rPr lang="en-GB" dirty="0">
                <a:solidFill>
                  <a:srgbClr val="FFFF00"/>
                </a:solidFill>
              </a:rPr>
            </a:br>
            <a:r>
              <a:rPr lang="en-GB" dirty="0">
                <a:solidFill>
                  <a:srgbClr val="FFFF00"/>
                </a:solidFill>
              </a:rPr>
              <a:t/>
            </a:r>
            <a:br>
              <a:rPr lang="en-GB" dirty="0">
                <a:solidFill>
                  <a:srgbClr val="FFFF00"/>
                </a:solidFill>
              </a:rPr>
            </a:br>
            <a:r>
              <a:rPr lang="en-US" dirty="0">
                <a:solidFill>
                  <a:srgbClr val="FFFF00"/>
                </a:solidFill>
              </a:rPr>
              <a:t>1. Find out what your employment and benefit rights are</a:t>
            </a:r>
            <a:r>
              <a:rPr lang="en-US" dirty="0"/>
              <a:t>.</a:t>
            </a:r>
            <a:br>
              <a:rPr lang="en-US" dirty="0"/>
            </a:br>
            <a:endParaRPr lang="en-GB" dirty="0"/>
          </a:p>
        </p:txBody>
      </p:sp>
      <p:sp>
        <p:nvSpPr>
          <p:cNvPr id="6" name="Content Placeholder 5">
            <a:extLst>
              <a:ext uri="{FF2B5EF4-FFF2-40B4-BE49-F238E27FC236}">
                <a16:creationId xmlns:a16="http://schemas.microsoft.com/office/drawing/2014/main" id="{D5A3090D-B930-405D-A6A0-519B5032D7DE}"/>
              </a:ext>
            </a:extLst>
          </p:cNvPr>
          <p:cNvSpPr>
            <a:spLocks noGrp="1"/>
          </p:cNvSpPr>
          <p:nvPr>
            <p:ph idx="1"/>
          </p:nvPr>
        </p:nvSpPr>
        <p:spPr>
          <a:xfrm>
            <a:off x="600523" y="1623277"/>
            <a:ext cx="10990953" cy="4120736"/>
          </a:xfrm>
        </p:spPr>
        <p:txBody>
          <a:bodyPr/>
          <a:lstStyle/>
          <a:p>
            <a:pPr algn="ctr"/>
            <a:r>
              <a:rPr lang="en-US" dirty="0">
                <a:solidFill>
                  <a:schemeClr val="tx1"/>
                </a:solidFill>
              </a:rPr>
              <a:t>If you are worrying about work and finances while you have to stay  home – this kind of pressure can have a detrimental effect on your mental health</a:t>
            </a:r>
            <a:r>
              <a:rPr lang="en-US" dirty="0" smtClean="0">
                <a:solidFill>
                  <a:schemeClr val="tx1"/>
                </a:solidFill>
              </a:rPr>
              <a:t>.</a:t>
            </a:r>
          </a:p>
          <a:p>
            <a:pPr algn="ctr"/>
            <a:endParaRPr lang="en-US" dirty="0">
              <a:solidFill>
                <a:schemeClr val="tx1"/>
              </a:solidFill>
            </a:endParaRPr>
          </a:p>
          <a:p>
            <a:pPr algn="ctr"/>
            <a:r>
              <a:rPr lang="en-US" dirty="0">
                <a:solidFill>
                  <a:schemeClr val="tx1"/>
                </a:solidFill>
              </a:rPr>
              <a:t>If you have not already, please talk with your employer about working from home, and learn about your sick pay and benefits rights.</a:t>
            </a:r>
            <a:r>
              <a:rPr lang="en-GB" dirty="0">
                <a:solidFill>
                  <a:schemeClr val="tx1"/>
                </a:solidFill>
                <a:hlinkClick r:id="rId2">
                  <a:extLst>
                    <a:ext uri="{A12FA001-AC4F-418D-AE19-62706E023703}">
                      <ahyp:hlinkClr xmlns:ahyp="http://schemas.microsoft.com/office/drawing/2018/hyperlinkcolor" xmlns="" val="tx"/>
                    </a:ext>
                  </a:extLst>
                </a:hlinkClick>
              </a:rPr>
              <a:t> </a:t>
            </a:r>
            <a:endParaRPr lang="en-GB" dirty="0" smtClean="0">
              <a:solidFill>
                <a:schemeClr val="tx1"/>
              </a:solidFill>
              <a:hlinkClick r:id="rId2">
                <a:extLst>
                  <a:ext uri="{A12FA001-AC4F-418D-AE19-62706E023703}">
                    <ahyp:hlinkClr xmlns:ahyp="http://schemas.microsoft.com/office/drawing/2018/hyperlinkcolor" xmlns="" val="tx"/>
                  </a:ext>
                </a:extLst>
              </a:hlinkClick>
            </a:endParaRPr>
          </a:p>
          <a:p>
            <a:pPr algn="ctr"/>
            <a:r>
              <a:rPr lang="en-GB" sz="1400" dirty="0" smtClean="0">
                <a:solidFill>
                  <a:schemeClr val="tx1"/>
                </a:solidFill>
                <a:hlinkClick r:id="rId2">
                  <a:extLst>
                    <a:ext uri="{A12FA001-AC4F-418D-AE19-62706E023703}">
                      <ahyp:hlinkClr xmlns:ahyp="http://schemas.microsoft.com/office/drawing/2018/hyperlinkcolor" xmlns="" val="tx"/>
                    </a:ext>
                  </a:extLst>
                </a:hlinkClick>
              </a:rPr>
              <a:t>https</a:t>
            </a:r>
            <a:r>
              <a:rPr lang="en-GB" sz="1400" dirty="0">
                <a:solidFill>
                  <a:schemeClr val="tx1"/>
                </a:solidFill>
                <a:hlinkClick r:id="rId2">
                  <a:extLst>
                    <a:ext uri="{A12FA001-AC4F-418D-AE19-62706E023703}">
                      <ahyp:hlinkClr xmlns:ahyp="http://schemas.microsoft.com/office/drawing/2018/hyperlinkcolor" xmlns="" val="tx"/>
                    </a:ext>
                  </a:extLst>
                </a:hlinkClick>
              </a:rPr>
              <a:t>://www.nidirect.gov.uk/articles/coronavirus-covid-19-and-benefits</a:t>
            </a:r>
            <a:endParaRPr lang="en-GB" sz="1400" dirty="0">
              <a:solidFill>
                <a:schemeClr val="tx1"/>
              </a:solidFill>
            </a:endParaRPr>
          </a:p>
          <a:p>
            <a:pPr algn="ctr"/>
            <a:r>
              <a:rPr lang="en-GB" dirty="0">
                <a:solidFill>
                  <a:schemeClr val="tx1"/>
                </a:solidFill>
              </a:rPr>
              <a:t>Or if you need help to understand your rights </a:t>
            </a:r>
            <a:r>
              <a:rPr lang="en-GB" dirty="0">
                <a:solidFill>
                  <a:srgbClr val="FFFF00"/>
                </a:solidFill>
              </a:rPr>
              <a:t>please contact 02871377777 </a:t>
            </a:r>
            <a:r>
              <a:rPr lang="en-GB" dirty="0" smtClean="0">
                <a:solidFill>
                  <a:srgbClr val="FFFF00"/>
                </a:solidFill>
              </a:rPr>
              <a:t>                            </a:t>
            </a:r>
            <a:r>
              <a:rPr lang="en-GB" dirty="0" smtClean="0">
                <a:solidFill>
                  <a:schemeClr val="tx1"/>
                </a:solidFill>
              </a:rPr>
              <a:t>and </a:t>
            </a:r>
            <a:r>
              <a:rPr lang="en-GB" dirty="0">
                <a:solidFill>
                  <a:schemeClr val="tx1"/>
                </a:solidFill>
              </a:rPr>
              <a:t>our support worker will contact you back. </a:t>
            </a:r>
            <a:endParaRPr lang="en-US" dirty="0">
              <a:solidFill>
                <a:schemeClr val="tx1"/>
              </a:solidFill>
            </a:endParaRPr>
          </a:p>
          <a:p>
            <a:endParaRPr lang="en-GB" dirty="0"/>
          </a:p>
        </p:txBody>
      </p:sp>
      <p:pic>
        <p:nvPicPr>
          <p:cNvPr id="7" name="Picture 6">
            <a:extLst>
              <a:ext uri="{FF2B5EF4-FFF2-40B4-BE49-F238E27FC236}">
                <a16:creationId xmlns:a16="http://schemas.microsoft.com/office/drawing/2014/main" id="{C7D32EE7-D990-4CEA-9AE3-9726A11084C8}"/>
              </a:ext>
            </a:extLst>
          </p:cNvPr>
          <p:cNvPicPr>
            <a:picLocks noChangeAspect="1"/>
          </p:cNvPicPr>
          <p:nvPr/>
        </p:nvPicPr>
        <p:blipFill>
          <a:blip r:embed="rId3"/>
          <a:stretch>
            <a:fillRect/>
          </a:stretch>
        </p:blipFill>
        <p:spPr>
          <a:xfrm>
            <a:off x="8548083" y="4926725"/>
            <a:ext cx="3643917" cy="1931276"/>
          </a:xfrm>
          <a:prstGeom prst="rect">
            <a:avLst/>
          </a:prstGeom>
        </p:spPr>
      </p:pic>
    </p:spTree>
    <p:extLst>
      <p:ext uri="{BB962C8B-B14F-4D97-AF65-F5344CB8AC3E}">
        <p14:creationId xmlns:p14="http://schemas.microsoft.com/office/powerpoint/2010/main" val="118768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9A36-9BC1-44B5-BEA5-3C461D28783F}"/>
              </a:ext>
            </a:extLst>
          </p:cNvPr>
          <p:cNvSpPr>
            <a:spLocks noGrp="1"/>
          </p:cNvSpPr>
          <p:nvPr>
            <p:ph type="title"/>
          </p:nvPr>
        </p:nvSpPr>
        <p:spPr>
          <a:xfrm>
            <a:off x="-3457904" y="627880"/>
            <a:ext cx="10015330" cy="1815548"/>
          </a:xfrm>
        </p:spPr>
        <p:txBody>
          <a:bodyPr>
            <a:normAutofit fontScale="90000"/>
          </a:bodyPr>
          <a:lstStyle/>
          <a:p>
            <a:pPr algn="ctr"/>
            <a:r>
              <a:rPr lang="en-US" dirty="0"/>
              <a:t/>
            </a:r>
            <a:br>
              <a:rPr lang="en-US" dirty="0"/>
            </a:br>
            <a:r>
              <a:rPr lang="en-US" dirty="0">
                <a:solidFill>
                  <a:srgbClr val="FFFF00"/>
                </a:solidFill>
              </a:rPr>
              <a:t>2. </a:t>
            </a:r>
            <a:r>
              <a:rPr lang="en-US" dirty="0" smtClean="0">
                <a:solidFill>
                  <a:srgbClr val="FFFF00"/>
                </a:solidFill>
              </a:rPr>
              <a:t>Plan</a:t>
            </a:r>
            <a:br>
              <a:rPr lang="en-US" dirty="0" smtClean="0">
                <a:solidFill>
                  <a:srgbClr val="FFFF00"/>
                </a:solidFill>
              </a:rPr>
            </a:br>
            <a:r>
              <a:rPr lang="en-US" dirty="0" smtClean="0">
                <a:solidFill>
                  <a:srgbClr val="FFFF00"/>
                </a:solidFill>
              </a:rPr>
              <a:t> </a:t>
            </a:r>
            <a:r>
              <a:rPr lang="en-US" dirty="0">
                <a:solidFill>
                  <a:srgbClr val="FFFF00"/>
                </a:solidFill>
              </a:rPr>
              <a:t>practical </a:t>
            </a:r>
            <a:r>
              <a:rPr lang="en-US" dirty="0" smtClean="0">
                <a:solidFill>
                  <a:srgbClr val="FFFF00"/>
                </a:solidFill>
              </a:rPr>
              <a:t/>
            </a:r>
            <a:br>
              <a:rPr lang="en-US" dirty="0" smtClean="0">
                <a:solidFill>
                  <a:srgbClr val="FFFF00"/>
                </a:solidFill>
              </a:rPr>
            </a:br>
            <a:r>
              <a:rPr lang="en-US" dirty="0" smtClean="0">
                <a:solidFill>
                  <a:srgbClr val="FFFF00"/>
                </a:solidFill>
              </a:rPr>
              <a:t>things</a:t>
            </a:r>
            <a:r>
              <a:rPr lang="en-US" dirty="0">
                <a:solidFill>
                  <a:srgbClr val="FFFF00"/>
                </a:solidFill>
              </a:rPr>
              <a:t/>
            </a:r>
            <a:br>
              <a:rPr lang="en-US" dirty="0">
                <a:solidFill>
                  <a:srgbClr val="FFFF00"/>
                </a:solidFill>
              </a:rPr>
            </a:br>
            <a:endParaRPr lang="en-GB" dirty="0">
              <a:solidFill>
                <a:srgbClr val="FFFF00"/>
              </a:solidFill>
            </a:endParaRPr>
          </a:p>
        </p:txBody>
      </p:sp>
      <p:sp>
        <p:nvSpPr>
          <p:cNvPr id="3" name="Content Placeholder 2">
            <a:extLst>
              <a:ext uri="{FF2B5EF4-FFF2-40B4-BE49-F238E27FC236}">
                <a16:creationId xmlns:a16="http://schemas.microsoft.com/office/drawing/2014/main" id="{1CC38357-EBAD-47C3-BFEC-28301D21FA23}"/>
              </a:ext>
            </a:extLst>
          </p:cNvPr>
          <p:cNvSpPr>
            <a:spLocks noGrp="1"/>
          </p:cNvSpPr>
          <p:nvPr>
            <p:ph idx="1"/>
          </p:nvPr>
        </p:nvSpPr>
        <p:spPr>
          <a:xfrm>
            <a:off x="3405352" y="-318050"/>
            <a:ext cx="7948448" cy="7262760"/>
          </a:xfrm>
        </p:spPr>
        <p:txBody>
          <a:bodyPr>
            <a:normAutofit/>
          </a:bodyPr>
          <a:lstStyle/>
          <a:p>
            <a:pPr algn="ctr"/>
            <a:r>
              <a:rPr lang="en-US" dirty="0" smtClean="0">
                <a:solidFill>
                  <a:schemeClr val="tx1"/>
                </a:solidFill>
              </a:rPr>
              <a:t>                                                                                                                Work out how </a:t>
            </a:r>
            <a:r>
              <a:rPr lang="en-US" dirty="0">
                <a:solidFill>
                  <a:schemeClr val="tx1"/>
                </a:solidFill>
              </a:rPr>
              <a:t>you can get any household supplies you need. </a:t>
            </a:r>
            <a:r>
              <a:rPr lang="en-US" dirty="0" smtClean="0">
                <a:solidFill>
                  <a:schemeClr val="tx1"/>
                </a:solidFill>
              </a:rPr>
              <a:t>                                           </a:t>
            </a:r>
            <a:r>
              <a:rPr lang="en-US" dirty="0" smtClean="0">
                <a:solidFill>
                  <a:schemeClr val="tx1"/>
                </a:solidFill>
              </a:rPr>
              <a:t>                                                               You </a:t>
            </a:r>
            <a:r>
              <a:rPr lang="en-US" dirty="0">
                <a:solidFill>
                  <a:schemeClr val="tx1"/>
                </a:solidFill>
              </a:rPr>
              <a:t>could try asking neighbors or family friends, or find a delivery service</a:t>
            </a:r>
            <a:r>
              <a:rPr lang="en-US" dirty="0" smtClean="0">
                <a:solidFill>
                  <a:schemeClr val="tx1"/>
                </a:solidFill>
              </a:rPr>
              <a:t>.</a:t>
            </a:r>
          </a:p>
          <a:p>
            <a:pPr marL="0" indent="0" algn="ctr">
              <a:buNone/>
            </a:pPr>
            <a:r>
              <a:rPr lang="en-US" dirty="0" smtClean="0">
                <a:solidFill>
                  <a:schemeClr val="tx1"/>
                </a:solidFill>
              </a:rPr>
              <a:t>Continue </a:t>
            </a:r>
            <a:r>
              <a:rPr lang="en-US" dirty="0">
                <a:solidFill>
                  <a:schemeClr val="tx1"/>
                </a:solidFill>
              </a:rPr>
              <a:t>accessing </a:t>
            </a:r>
            <a:r>
              <a:rPr lang="en-US" dirty="0" smtClean="0">
                <a:solidFill>
                  <a:schemeClr val="tx1"/>
                </a:solidFill>
              </a:rPr>
              <a:t>treatment </a:t>
            </a:r>
            <a:r>
              <a:rPr lang="en-US" dirty="0">
                <a:solidFill>
                  <a:schemeClr val="tx1"/>
                </a:solidFill>
              </a:rPr>
              <a:t>and support for any existing physical or mental health problems where possible. </a:t>
            </a:r>
            <a:r>
              <a:rPr lang="en-US" dirty="0" smtClean="0">
                <a:solidFill>
                  <a:schemeClr val="tx1"/>
                </a:solidFill>
              </a:rPr>
              <a:t>                                                                                                      Let </a:t>
            </a:r>
            <a:r>
              <a:rPr lang="en-US" dirty="0">
                <a:solidFill>
                  <a:schemeClr val="tx1"/>
                </a:solidFill>
              </a:rPr>
              <a:t>services know you are staying at home, and discuss how to continue receiving support.</a:t>
            </a:r>
          </a:p>
          <a:p>
            <a:pPr marL="0" indent="0" algn="ctr">
              <a:buNone/>
            </a:pPr>
            <a:r>
              <a:rPr lang="en-US" dirty="0">
                <a:solidFill>
                  <a:schemeClr val="tx1"/>
                </a:solidFill>
              </a:rPr>
              <a:t>If you repeat prescriptions you might be able to order repeat prescriptions by phone, or online via a website or app. </a:t>
            </a:r>
            <a:r>
              <a:rPr lang="en-US" dirty="0" smtClean="0">
                <a:solidFill>
                  <a:schemeClr val="tx1"/>
                </a:solidFill>
              </a:rPr>
              <a:t> </a:t>
            </a:r>
            <a:endParaRPr lang="en-US" dirty="0" smtClean="0">
              <a:solidFill>
                <a:schemeClr val="tx1"/>
              </a:solidFill>
            </a:endParaRPr>
          </a:p>
          <a:p>
            <a:pPr algn="ctr"/>
            <a:r>
              <a:rPr lang="en-US" dirty="0" smtClean="0">
                <a:solidFill>
                  <a:schemeClr val="tx1"/>
                </a:solidFill>
              </a:rPr>
              <a:t>                                                                                                                 </a:t>
            </a:r>
            <a:r>
              <a:rPr lang="en-US" dirty="0" smtClean="0">
                <a:solidFill>
                  <a:schemeClr val="tx1"/>
                </a:solidFill>
              </a:rPr>
              <a:t>You  </a:t>
            </a:r>
            <a:r>
              <a:rPr lang="en-US" dirty="0">
                <a:solidFill>
                  <a:schemeClr val="tx1"/>
                </a:solidFill>
              </a:rPr>
              <a:t>can call your GP surgery and find out if they facilitate this. </a:t>
            </a:r>
            <a:r>
              <a:rPr lang="en-US" dirty="0" smtClean="0">
                <a:solidFill>
                  <a:schemeClr val="tx1"/>
                </a:solidFill>
              </a:rPr>
              <a:t>                                                </a:t>
            </a:r>
            <a:r>
              <a:rPr lang="en-US" dirty="0" smtClean="0">
                <a:solidFill>
                  <a:schemeClr val="tx1"/>
                </a:solidFill>
              </a:rPr>
              <a:t>                                                            You </a:t>
            </a:r>
            <a:r>
              <a:rPr lang="en-US" dirty="0">
                <a:solidFill>
                  <a:schemeClr val="tx1"/>
                </a:solidFill>
              </a:rPr>
              <a:t>can also ask your pharmacy about getting your medicine delivered, or ask someone else to collect it for you.</a:t>
            </a:r>
          </a:p>
          <a:p>
            <a:pPr algn="ctr"/>
            <a:r>
              <a:rPr lang="en-US" dirty="0">
                <a:solidFill>
                  <a:schemeClr val="tx1"/>
                </a:solidFill>
              </a:rPr>
              <a:t>If you support or care for others, either in your home or by visiting them regularly, think about who can help out while you are staying at home. </a:t>
            </a:r>
            <a:endParaRPr lang="en-GB" dirty="0">
              <a:solidFill>
                <a:schemeClr val="tx1"/>
              </a:solidFill>
            </a:endParaRPr>
          </a:p>
        </p:txBody>
      </p:sp>
      <p:pic>
        <p:nvPicPr>
          <p:cNvPr id="4" name="Picture 3">
            <a:extLst>
              <a:ext uri="{FF2B5EF4-FFF2-40B4-BE49-F238E27FC236}">
                <a16:creationId xmlns:a16="http://schemas.microsoft.com/office/drawing/2014/main" id="{10809E7A-27FF-447A-AD10-215EE76AD414}"/>
              </a:ext>
            </a:extLst>
          </p:cNvPr>
          <p:cNvPicPr>
            <a:picLocks noChangeAspect="1"/>
          </p:cNvPicPr>
          <p:nvPr/>
        </p:nvPicPr>
        <p:blipFill>
          <a:blip r:embed="rId2"/>
          <a:stretch>
            <a:fillRect/>
          </a:stretch>
        </p:blipFill>
        <p:spPr>
          <a:xfrm>
            <a:off x="-1" y="3003332"/>
            <a:ext cx="3476297" cy="3854668"/>
          </a:xfrm>
          <a:prstGeom prst="rect">
            <a:avLst/>
          </a:prstGeom>
        </p:spPr>
      </p:pic>
    </p:spTree>
    <p:extLst>
      <p:ext uri="{BB962C8B-B14F-4D97-AF65-F5344CB8AC3E}">
        <p14:creationId xmlns:p14="http://schemas.microsoft.com/office/powerpoint/2010/main" val="284348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73CF-0A16-49C8-9656-D99E01DA37E2}"/>
              </a:ext>
            </a:extLst>
          </p:cNvPr>
          <p:cNvSpPr>
            <a:spLocks noGrp="1"/>
          </p:cNvSpPr>
          <p:nvPr>
            <p:ph type="title"/>
          </p:nvPr>
        </p:nvSpPr>
        <p:spPr>
          <a:xfrm>
            <a:off x="197069" y="4832130"/>
            <a:ext cx="5204562" cy="1785007"/>
          </a:xfrm>
        </p:spPr>
        <p:txBody>
          <a:bodyPr/>
          <a:lstStyle/>
          <a:p>
            <a:pPr algn="ctr"/>
            <a:r>
              <a:rPr lang="en-US" dirty="0">
                <a:solidFill>
                  <a:srgbClr val="FFFF00"/>
                </a:solidFill>
              </a:rPr>
              <a:t>3. Stay in contact </a:t>
            </a:r>
            <a:r>
              <a:rPr lang="en-US" dirty="0" smtClean="0">
                <a:solidFill>
                  <a:srgbClr val="FFFF00"/>
                </a:solidFill>
              </a:rPr>
              <a:t>                                                       with </a:t>
            </a:r>
            <a:r>
              <a:rPr lang="en-US" dirty="0">
                <a:solidFill>
                  <a:srgbClr val="FFFF00"/>
                </a:solidFill>
              </a:rPr>
              <a:t>others</a:t>
            </a:r>
            <a:br>
              <a:rPr lang="en-US" dirty="0">
                <a:solidFill>
                  <a:srgbClr val="FFFF00"/>
                </a:solidFill>
              </a:rPr>
            </a:br>
            <a:endParaRPr lang="en-GB" dirty="0">
              <a:solidFill>
                <a:srgbClr val="FFFF00"/>
              </a:solidFill>
            </a:endParaRPr>
          </a:p>
        </p:txBody>
      </p:sp>
      <p:sp>
        <p:nvSpPr>
          <p:cNvPr id="3" name="Content Placeholder 2">
            <a:extLst>
              <a:ext uri="{FF2B5EF4-FFF2-40B4-BE49-F238E27FC236}">
                <a16:creationId xmlns:a16="http://schemas.microsoft.com/office/drawing/2014/main" id="{A26535AC-ECD3-4AA2-935A-EA3D44129B4D}"/>
              </a:ext>
            </a:extLst>
          </p:cNvPr>
          <p:cNvSpPr>
            <a:spLocks noGrp="1"/>
          </p:cNvSpPr>
          <p:nvPr>
            <p:ph idx="1"/>
          </p:nvPr>
        </p:nvSpPr>
        <p:spPr>
          <a:xfrm>
            <a:off x="283779" y="110359"/>
            <a:ext cx="9257443" cy="4958255"/>
          </a:xfrm>
        </p:spPr>
        <p:txBody>
          <a:bodyPr/>
          <a:lstStyle/>
          <a:p>
            <a:pPr algn="ctr"/>
            <a:r>
              <a:rPr lang="en-US" dirty="0">
                <a:solidFill>
                  <a:schemeClr val="tx1"/>
                </a:solidFill>
              </a:rPr>
              <a:t>Its important to maintain relationships with people you care about, healthy interaction is good for your mental </a:t>
            </a:r>
            <a:r>
              <a:rPr lang="en-US" dirty="0" smtClean="0">
                <a:solidFill>
                  <a:schemeClr val="tx1"/>
                </a:solidFill>
              </a:rPr>
              <a:t>wellbeing. </a:t>
            </a:r>
          </a:p>
          <a:p>
            <a:pPr marL="0" indent="0" algn="ctr">
              <a:buNone/>
            </a:pPr>
            <a:r>
              <a:rPr lang="en-US" dirty="0" smtClean="0">
                <a:solidFill>
                  <a:schemeClr val="tx1"/>
                </a:solidFill>
              </a:rPr>
              <a:t>There are a variety of way that you can stay in touch with your family and friends during the pandemic such as, by phone, messaging, video calls or social media – whether it's people you usually see often, or connecting with old friends.</a:t>
            </a:r>
          </a:p>
          <a:p>
            <a:pPr algn="ctr"/>
            <a:r>
              <a:rPr lang="en-US" dirty="0" smtClean="0">
                <a:solidFill>
                  <a:schemeClr val="tx1"/>
                </a:solidFill>
              </a:rPr>
              <a:t>There </a:t>
            </a:r>
            <a:r>
              <a:rPr lang="en-US" dirty="0">
                <a:solidFill>
                  <a:schemeClr val="tx1"/>
                </a:solidFill>
              </a:rPr>
              <a:t>are many people who are struggling with the current situation, keeping in touch may be as helpful for them as it is for you.</a:t>
            </a:r>
          </a:p>
          <a:p>
            <a:endParaRPr lang="en-GB" dirty="0"/>
          </a:p>
        </p:txBody>
      </p:sp>
      <p:pic>
        <p:nvPicPr>
          <p:cNvPr id="4" name="Picture 3">
            <a:extLst>
              <a:ext uri="{FF2B5EF4-FFF2-40B4-BE49-F238E27FC236}">
                <a16:creationId xmlns:a16="http://schemas.microsoft.com/office/drawing/2014/main" id="{442FE061-1258-4A78-B853-A9AE61786EC4}"/>
              </a:ext>
            </a:extLst>
          </p:cNvPr>
          <p:cNvPicPr>
            <a:picLocks noChangeAspect="1"/>
          </p:cNvPicPr>
          <p:nvPr/>
        </p:nvPicPr>
        <p:blipFill>
          <a:blip r:embed="rId2"/>
          <a:stretch>
            <a:fillRect/>
          </a:stretch>
        </p:blipFill>
        <p:spPr>
          <a:xfrm>
            <a:off x="6416566" y="3901514"/>
            <a:ext cx="5086320" cy="2851972"/>
          </a:xfrm>
          <a:prstGeom prst="rect">
            <a:avLst/>
          </a:prstGeom>
        </p:spPr>
      </p:pic>
    </p:spTree>
    <p:extLst>
      <p:ext uri="{BB962C8B-B14F-4D97-AF65-F5344CB8AC3E}">
        <p14:creationId xmlns:p14="http://schemas.microsoft.com/office/powerpoint/2010/main" val="197928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9709-3B43-456A-B2CA-8B9C20904965}"/>
              </a:ext>
            </a:extLst>
          </p:cNvPr>
          <p:cNvSpPr>
            <a:spLocks noGrp="1"/>
          </p:cNvSpPr>
          <p:nvPr>
            <p:ph type="title"/>
          </p:nvPr>
        </p:nvSpPr>
        <p:spPr>
          <a:xfrm>
            <a:off x="5431220" y="5959365"/>
            <a:ext cx="7052441" cy="965199"/>
          </a:xfrm>
        </p:spPr>
        <p:txBody>
          <a:bodyPr>
            <a:normAutofit fontScale="90000"/>
          </a:bodyPr>
          <a:lstStyle/>
          <a:p>
            <a:pPr algn="ctr"/>
            <a:r>
              <a:rPr lang="en-US" dirty="0">
                <a:solidFill>
                  <a:srgbClr val="FFFF00"/>
                </a:solidFill>
              </a:rPr>
              <a:t>4. Talk about your worries</a:t>
            </a:r>
            <a:br>
              <a:rPr lang="en-US" dirty="0">
                <a:solidFill>
                  <a:srgbClr val="FFFF00"/>
                </a:solidFill>
              </a:rPr>
            </a:br>
            <a:endParaRPr lang="en-GB" dirty="0">
              <a:solidFill>
                <a:srgbClr val="FFFF00"/>
              </a:solidFill>
            </a:endParaRPr>
          </a:p>
        </p:txBody>
      </p:sp>
      <p:sp>
        <p:nvSpPr>
          <p:cNvPr id="3" name="Content Placeholder 2">
            <a:extLst>
              <a:ext uri="{FF2B5EF4-FFF2-40B4-BE49-F238E27FC236}">
                <a16:creationId xmlns:a16="http://schemas.microsoft.com/office/drawing/2014/main" id="{0F28B6F7-A2FC-4E92-9D98-C50DB9E21AA0}"/>
              </a:ext>
            </a:extLst>
          </p:cNvPr>
          <p:cNvSpPr>
            <a:spLocks noGrp="1"/>
          </p:cNvSpPr>
          <p:nvPr>
            <p:ph idx="1"/>
          </p:nvPr>
        </p:nvSpPr>
        <p:spPr>
          <a:xfrm>
            <a:off x="684212" y="78828"/>
            <a:ext cx="10619892" cy="4222239"/>
          </a:xfrm>
        </p:spPr>
        <p:txBody>
          <a:bodyPr>
            <a:normAutofit/>
          </a:bodyPr>
          <a:lstStyle/>
          <a:p>
            <a:pPr algn="ctr"/>
            <a:r>
              <a:rPr lang="en-US" dirty="0">
                <a:solidFill>
                  <a:schemeClr val="tx1"/>
                </a:solidFill>
              </a:rPr>
              <a:t>It’s natural to feel worried and anxious in the current situation. </a:t>
            </a:r>
            <a:r>
              <a:rPr lang="en-US" dirty="0" smtClean="0">
                <a:solidFill>
                  <a:schemeClr val="tx1"/>
                </a:solidFill>
              </a:rPr>
              <a:t>                                            Those </a:t>
            </a:r>
            <a:r>
              <a:rPr lang="en-US" dirty="0">
                <a:solidFill>
                  <a:schemeClr val="tx1"/>
                </a:solidFill>
              </a:rPr>
              <a:t>are perfectly valid feelings. </a:t>
            </a:r>
            <a:r>
              <a:rPr lang="en-US" dirty="0" smtClean="0">
                <a:solidFill>
                  <a:schemeClr val="tx1"/>
                </a:solidFill>
              </a:rPr>
              <a:t>                                                                                              Sharing </a:t>
            </a:r>
            <a:r>
              <a:rPr lang="en-US" dirty="0">
                <a:solidFill>
                  <a:schemeClr val="tx1"/>
                </a:solidFill>
              </a:rPr>
              <a:t>these worries with someone you trust may be helpful to </a:t>
            </a:r>
            <a:r>
              <a:rPr lang="en-US" dirty="0" smtClean="0">
                <a:solidFill>
                  <a:schemeClr val="tx1"/>
                </a:solidFill>
              </a:rPr>
              <a:t>you </a:t>
            </a:r>
            <a:r>
              <a:rPr lang="en-US" dirty="0">
                <a:solidFill>
                  <a:schemeClr val="tx1"/>
                </a:solidFill>
              </a:rPr>
              <a:t>and could be helpful for them too. </a:t>
            </a:r>
            <a:r>
              <a:rPr lang="en-US" dirty="0" smtClean="0">
                <a:solidFill>
                  <a:schemeClr val="tx1"/>
                </a:solidFill>
              </a:rPr>
              <a:t>                                                                                                                                </a:t>
            </a:r>
            <a:r>
              <a:rPr lang="en-US" dirty="0">
                <a:solidFill>
                  <a:schemeClr val="tx1"/>
                </a:solidFill>
              </a:rPr>
              <a:t>If you are worried but don’t feel you can share these feelings with friends or family you can contact MAN on 02871377777 to speak with a counsellor. </a:t>
            </a:r>
          </a:p>
          <a:p>
            <a:pPr marL="0" indent="0">
              <a:buNone/>
            </a:pPr>
            <a:endParaRPr lang="en-GB" dirty="0"/>
          </a:p>
        </p:txBody>
      </p:sp>
      <p:pic>
        <p:nvPicPr>
          <p:cNvPr id="4" name="Picture 3">
            <a:extLst>
              <a:ext uri="{FF2B5EF4-FFF2-40B4-BE49-F238E27FC236}">
                <a16:creationId xmlns:a16="http://schemas.microsoft.com/office/drawing/2014/main" id="{0383BDB9-309D-4FF6-8FBA-5F61F2ACEB4B}"/>
              </a:ext>
            </a:extLst>
          </p:cNvPr>
          <p:cNvPicPr>
            <a:picLocks noChangeAspect="1"/>
          </p:cNvPicPr>
          <p:nvPr/>
        </p:nvPicPr>
        <p:blipFill>
          <a:blip r:embed="rId2"/>
          <a:stretch>
            <a:fillRect/>
          </a:stretch>
        </p:blipFill>
        <p:spPr>
          <a:xfrm>
            <a:off x="505295" y="3208283"/>
            <a:ext cx="5422539" cy="3586656"/>
          </a:xfrm>
          <a:prstGeom prst="rect">
            <a:avLst/>
          </a:prstGeom>
        </p:spPr>
      </p:pic>
    </p:spTree>
    <p:extLst>
      <p:ext uri="{BB962C8B-B14F-4D97-AF65-F5344CB8AC3E}">
        <p14:creationId xmlns:p14="http://schemas.microsoft.com/office/powerpoint/2010/main" val="294792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85FE-BDEB-42EC-8040-EF208920DBB1}"/>
              </a:ext>
            </a:extLst>
          </p:cNvPr>
          <p:cNvSpPr>
            <a:spLocks noGrp="1"/>
          </p:cNvSpPr>
          <p:nvPr>
            <p:ph type="title"/>
          </p:nvPr>
        </p:nvSpPr>
        <p:spPr>
          <a:xfrm>
            <a:off x="2056840" y="5806622"/>
            <a:ext cx="11216240" cy="516836"/>
          </a:xfrm>
        </p:spPr>
        <p:txBody>
          <a:bodyPr>
            <a:normAutofit fontScale="90000"/>
          </a:bodyPr>
          <a:lstStyle/>
          <a:p>
            <a:pPr algn="ctr"/>
            <a:r>
              <a:rPr lang="en-US" dirty="0">
                <a:solidFill>
                  <a:srgbClr val="FFFF00"/>
                </a:solidFill>
              </a:rPr>
              <a:t>5. Look after your body</a:t>
            </a:r>
            <a:br>
              <a:rPr lang="en-US" dirty="0">
                <a:solidFill>
                  <a:srgbClr val="FFFF00"/>
                </a:solidFill>
              </a:rPr>
            </a:br>
            <a:endParaRPr lang="en-GB" dirty="0">
              <a:solidFill>
                <a:srgbClr val="FFFF00"/>
              </a:solidFill>
            </a:endParaRPr>
          </a:p>
        </p:txBody>
      </p:sp>
      <p:sp>
        <p:nvSpPr>
          <p:cNvPr id="3" name="Content Placeholder 2">
            <a:extLst>
              <a:ext uri="{FF2B5EF4-FFF2-40B4-BE49-F238E27FC236}">
                <a16:creationId xmlns:a16="http://schemas.microsoft.com/office/drawing/2014/main" id="{46B63DD8-5E96-4F72-94A7-1B158D6F9457}"/>
              </a:ext>
            </a:extLst>
          </p:cNvPr>
          <p:cNvSpPr>
            <a:spLocks noGrp="1"/>
          </p:cNvSpPr>
          <p:nvPr>
            <p:ph idx="1"/>
          </p:nvPr>
        </p:nvSpPr>
        <p:spPr>
          <a:xfrm>
            <a:off x="86711" y="265044"/>
            <a:ext cx="11808372" cy="5109513"/>
          </a:xfrm>
        </p:spPr>
        <p:txBody>
          <a:bodyPr>
            <a:normAutofit/>
          </a:bodyPr>
          <a:lstStyle/>
          <a:p>
            <a:pPr algn="ctr"/>
            <a:r>
              <a:rPr lang="en-US" dirty="0">
                <a:solidFill>
                  <a:schemeClr val="tx1"/>
                </a:solidFill>
              </a:rPr>
              <a:t>Our brain is an organ and our physical health can have a huge impact on how we feel. Try to be mindful of falling into unhealthy behavior patterns at the present time. </a:t>
            </a:r>
            <a:r>
              <a:rPr lang="en-US" dirty="0" smtClean="0">
                <a:solidFill>
                  <a:schemeClr val="tx1"/>
                </a:solidFill>
              </a:rPr>
              <a:t>                             This </a:t>
            </a:r>
            <a:r>
              <a:rPr lang="en-US" dirty="0">
                <a:solidFill>
                  <a:schemeClr val="tx1"/>
                </a:solidFill>
              </a:rPr>
              <a:t>may be difficult but looking after your body really helps the mind too. </a:t>
            </a:r>
          </a:p>
          <a:p>
            <a:pPr algn="ctr"/>
            <a:r>
              <a:rPr lang="en-US" dirty="0" smtClean="0">
                <a:solidFill>
                  <a:schemeClr val="tx1"/>
                </a:solidFill>
              </a:rPr>
              <a:t>Try </a:t>
            </a:r>
            <a:r>
              <a:rPr lang="en-US" dirty="0">
                <a:solidFill>
                  <a:schemeClr val="tx1"/>
                </a:solidFill>
              </a:rPr>
              <a:t>to eat </a:t>
            </a:r>
            <a:r>
              <a:rPr lang="en-US" dirty="0" smtClean="0">
                <a:solidFill>
                  <a:schemeClr val="tx1"/>
                </a:solidFill>
              </a:rPr>
              <a:t>a healthy diet , </a:t>
            </a:r>
            <a:r>
              <a:rPr lang="en-US" dirty="0">
                <a:solidFill>
                  <a:schemeClr val="tx1"/>
                </a:solidFill>
              </a:rPr>
              <a:t>well-balanced meals, drink enough water and exercise regularly. Avoid smoking or drugs, and try not to drink too much alcohol and remember even though you may not be at work, every day is not the weekend. </a:t>
            </a:r>
            <a:r>
              <a:rPr lang="en-US" dirty="0" smtClean="0">
                <a:solidFill>
                  <a:schemeClr val="tx1"/>
                </a:solidFill>
              </a:rPr>
              <a:t>                                                                           Be </a:t>
            </a:r>
            <a:r>
              <a:rPr lang="en-US" dirty="0">
                <a:solidFill>
                  <a:schemeClr val="tx1"/>
                </a:solidFill>
              </a:rPr>
              <a:t>mindful of falling into bad habits with Alcohol. </a:t>
            </a:r>
            <a:r>
              <a:rPr lang="en-US" dirty="0" smtClean="0">
                <a:solidFill>
                  <a:schemeClr val="tx1"/>
                </a:solidFill>
              </a:rPr>
              <a:t>                                                                                       Try </a:t>
            </a:r>
            <a:r>
              <a:rPr lang="en-US" dirty="0">
                <a:solidFill>
                  <a:schemeClr val="tx1"/>
                </a:solidFill>
              </a:rPr>
              <a:t>to maintain some structure.</a:t>
            </a:r>
          </a:p>
          <a:p>
            <a:pPr algn="ctr"/>
            <a:r>
              <a:rPr lang="en-US" dirty="0">
                <a:solidFill>
                  <a:schemeClr val="tx1"/>
                </a:solidFill>
              </a:rPr>
              <a:t>If you are healthy and do not have a letter advising you to stay </a:t>
            </a:r>
            <a:r>
              <a:rPr lang="en-US" dirty="0" smtClean="0">
                <a:solidFill>
                  <a:schemeClr val="tx1"/>
                </a:solidFill>
              </a:rPr>
              <a:t>home </a:t>
            </a:r>
            <a:r>
              <a:rPr lang="en-US" dirty="0">
                <a:solidFill>
                  <a:schemeClr val="tx1"/>
                </a:solidFill>
              </a:rPr>
              <a:t>y</a:t>
            </a:r>
            <a:r>
              <a:rPr lang="en-US" dirty="0" smtClean="0">
                <a:solidFill>
                  <a:schemeClr val="tx1"/>
                </a:solidFill>
              </a:rPr>
              <a:t>ou </a:t>
            </a:r>
            <a:r>
              <a:rPr lang="en-US" dirty="0">
                <a:solidFill>
                  <a:schemeClr val="tx1"/>
                </a:solidFill>
              </a:rPr>
              <a:t>can leave your house, alone or with members of your household, for </a:t>
            </a:r>
            <a:r>
              <a:rPr lang="en-US" dirty="0" smtClean="0">
                <a:solidFill>
                  <a:schemeClr val="tx1"/>
                </a:solidFill>
              </a:rPr>
              <a:t>one </a:t>
            </a:r>
            <a:r>
              <a:rPr lang="en-US" dirty="0">
                <a:solidFill>
                  <a:schemeClr val="tx1"/>
                </a:solidFill>
              </a:rPr>
              <a:t>form of exercise a day – like a walk, run or bike ride. </a:t>
            </a:r>
            <a:r>
              <a:rPr lang="en-US" dirty="0" smtClean="0">
                <a:solidFill>
                  <a:schemeClr val="tx1"/>
                </a:solidFill>
              </a:rPr>
              <a:t>                                                                                                                                                        But </a:t>
            </a:r>
            <a:r>
              <a:rPr lang="en-US" dirty="0">
                <a:solidFill>
                  <a:schemeClr val="tx1"/>
                </a:solidFill>
              </a:rPr>
              <a:t>make </a:t>
            </a:r>
            <a:r>
              <a:rPr lang="en-US" dirty="0" smtClean="0">
                <a:solidFill>
                  <a:schemeClr val="tx1"/>
                </a:solidFill>
              </a:rPr>
              <a:t> sure you </a:t>
            </a:r>
            <a:r>
              <a:rPr lang="en-US" dirty="0">
                <a:solidFill>
                  <a:schemeClr val="tx1"/>
                </a:solidFill>
              </a:rPr>
              <a:t>keep a safe 2-metre distance from others. </a:t>
            </a:r>
          </a:p>
          <a:p>
            <a:endParaRPr lang="en-GB" dirty="0"/>
          </a:p>
        </p:txBody>
      </p:sp>
      <p:pic>
        <p:nvPicPr>
          <p:cNvPr id="4" name="Picture 3">
            <a:extLst>
              <a:ext uri="{FF2B5EF4-FFF2-40B4-BE49-F238E27FC236}">
                <a16:creationId xmlns:a16="http://schemas.microsoft.com/office/drawing/2014/main" id="{5BD23FFA-DFB7-4D79-B90D-9BAD03BA22EF}"/>
              </a:ext>
            </a:extLst>
          </p:cNvPr>
          <p:cNvPicPr>
            <a:picLocks noChangeAspect="1"/>
          </p:cNvPicPr>
          <p:nvPr/>
        </p:nvPicPr>
        <p:blipFill>
          <a:blip r:embed="rId2"/>
          <a:stretch>
            <a:fillRect/>
          </a:stretch>
        </p:blipFill>
        <p:spPr>
          <a:xfrm>
            <a:off x="185165" y="4565830"/>
            <a:ext cx="3086100" cy="2189693"/>
          </a:xfrm>
          <a:prstGeom prst="rect">
            <a:avLst/>
          </a:prstGeom>
        </p:spPr>
      </p:pic>
    </p:spTree>
    <p:extLst>
      <p:ext uri="{BB962C8B-B14F-4D97-AF65-F5344CB8AC3E}">
        <p14:creationId xmlns:p14="http://schemas.microsoft.com/office/powerpoint/2010/main" val="74740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C284-C4FE-4DDA-925F-A38D500004AA}"/>
              </a:ext>
            </a:extLst>
          </p:cNvPr>
          <p:cNvSpPr>
            <a:spLocks noGrp="1"/>
          </p:cNvSpPr>
          <p:nvPr>
            <p:ph type="title"/>
          </p:nvPr>
        </p:nvSpPr>
        <p:spPr>
          <a:xfrm>
            <a:off x="1072056" y="4394923"/>
            <a:ext cx="6336707" cy="2151269"/>
          </a:xfrm>
        </p:spPr>
        <p:txBody>
          <a:bodyPr>
            <a:normAutofit/>
          </a:bodyPr>
          <a:lstStyle/>
          <a:p>
            <a:pPr algn="ctr"/>
            <a:r>
              <a:rPr lang="en-US" dirty="0">
                <a:solidFill>
                  <a:srgbClr val="FFFF00"/>
                </a:solidFill>
              </a:rPr>
              <a:t>    6. Learn to deal with difficult feelings</a:t>
            </a:r>
            <a:r>
              <a:rPr lang="en-US" dirty="0"/>
              <a:t/>
            </a:r>
            <a:br>
              <a:rPr lang="en-US" dirty="0"/>
            </a:br>
            <a:endParaRPr lang="en-GB" dirty="0"/>
          </a:p>
        </p:txBody>
      </p:sp>
      <p:sp>
        <p:nvSpPr>
          <p:cNvPr id="3" name="Content Placeholder 2">
            <a:extLst>
              <a:ext uri="{FF2B5EF4-FFF2-40B4-BE49-F238E27FC236}">
                <a16:creationId xmlns:a16="http://schemas.microsoft.com/office/drawing/2014/main" id="{B4BCB78B-F8A8-405D-8E27-07A8E80D69F0}"/>
              </a:ext>
            </a:extLst>
          </p:cNvPr>
          <p:cNvSpPr>
            <a:spLocks noGrp="1"/>
          </p:cNvSpPr>
          <p:nvPr>
            <p:ph idx="1"/>
          </p:nvPr>
        </p:nvSpPr>
        <p:spPr>
          <a:xfrm>
            <a:off x="684212" y="685800"/>
            <a:ext cx="11083718" cy="3615267"/>
          </a:xfrm>
        </p:spPr>
        <p:txBody>
          <a:bodyPr>
            <a:normAutofit fontScale="92500"/>
          </a:bodyPr>
          <a:lstStyle/>
          <a:p>
            <a:pPr algn="ctr"/>
            <a:r>
              <a:rPr lang="en-US" dirty="0">
                <a:solidFill>
                  <a:schemeClr val="tx1"/>
                </a:solidFill>
              </a:rPr>
              <a:t>Having concerns and feeling worries about Corona Virus is completely normal right now. However, If you experience intense anxiety this can affect your day to day life</a:t>
            </a:r>
          </a:p>
          <a:p>
            <a:pPr algn="ctr"/>
            <a:r>
              <a:rPr lang="en-US" dirty="0">
                <a:solidFill>
                  <a:schemeClr val="tx1"/>
                </a:solidFill>
              </a:rPr>
              <a:t>Try not to focus on things you have no control over. </a:t>
            </a:r>
            <a:r>
              <a:rPr lang="en-US" dirty="0" smtClean="0">
                <a:solidFill>
                  <a:schemeClr val="tx1"/>
                </a:solidFill>
              </a:rPr>
              <a:t>                                                                              Focus </a:t>
            </a:r>
            <a:r>
              <a:rPr lang="en-US" dirty="0">
                <a:solidFill>
                  <a:schemeClr val="tx1"/>
                </a:solidFill>
              </a:rPr>
              <a:t>on what is within your control such as, your reactions, where you get your information from and how much time </a:t>
            </a:r>
            <a:r>
              <a:rPr lang="en-US" dirty="0" smtClean="0">
                <a:solidFill>
                  <a:schemeClr val="tx1"/>
                </a:solidFill>
              </a:rPr>
              <a:t>you </a:t>
            </a:r>
            <a:r>
              <a:rPr lang="en-US" dirty="0">
                <a:solidFill>
                  <a:schemeClr val="tx1"/>
                </a:solidFill>
              </a:rPr>
              <a:t>spend on social media sites.</a:t>
            </a:r>
          </a:p>
          <a:p>
            <a:pPr algn="ctr"/>
            <a:r>
              <a:rPr lang="en-US" dirty="0">
                <a:solidFill>
                  <a:schemeClr val="tx1"/>
                </a:solidFill>
              </a:rPr>
              <a:t>It’s perfectly normal to understand that there are things that are outside of our control however, if you are experiencing constant thoughts about the situation that are causing you to feel anxious you might want to some ideas to help you manage this anxiety </a:t>
            </a:r>
            <a:r>
              <a:rPr lang="en-US" sz="1300" dirty="0">
                <a:solidFill>
                  <a:schemeClr val="tx1"/>
                </a:solidFill>
              </a:rPr>
              <a:t>(</a:t>
            </a:r>
            <a:r>
              <a:rPr lang="en-GB" sz="1300" dirty="0">
                <a:solidFill>
                  <a:schemeClr val="tx1"/>
                </a:solidFill>
                <a:hlinkClick r:id="rId2">
                  <a:extLst>
                    <a:ext uri="{A12FA001-AC4F-418D-AE19-62706E023703}">
                      <ahyp:hlinkClr xmlns:ahyp="http://schemas.microsoft.com/office/drawing/2018/hyperlinkcolor" xmlns="" val="tx"/>
                    </a:ext>
                  </a:extLst>
                </a:hlinkClick>
              </a:rPr>
              <a:t>https://www.mind.org.uk/information-support/types-of-mental-health-problems/anxiety-and-panic-attacks/self-care-for-anxiety/</a:t>
            </a:r>
            <a:r>
              <a:rPr lang="en-GB" sz="1300" dirty="0">
                <a:solidFill>
                  <a:schemeClr val="tx1"/>
                </a:solidFill>
              </a:rPr>
              <a:t>).</a:t>
            </a:r>
            <a:endParaRPr lang="en-US" sz="1300" dirty="0">
              <a:solidFill>
                <a:schemeClr val="tx1"/>
              </a:solidFill>
            </a:endParaRPr>
          </a:p>
          <a:p>
            <a:pPr marL="0" indent="0">
              <a:buNone/>
            </a:pPr>
            <a:r>
              <a:rPr lang="en-US" dirty="0">
                <a:hlinkClick r:id="rId3" tooltip="Watch: Reframing unhelpful thoughts"/>
              </a:rPr>
              <a:t/>
            </a:r>
            <a:br>
              <a:rPr lang="en-US" dirty="0">
                <a:hlinkClick r:id="rId3" tooltip="Watch: Reframing unhelpful thoughts"/>
              </a:rPr>
            </a:br>
            <a:endParaRPr lang="en-GB" dirty="0"/>
          </a:p>
        </p:txBody>
      </p:sp>
      <p:pic>
        <p:nvPicPr>
          <p:cNvPr id="4" name="Picture 3">
            <a:extLst>
              <a:ext uri="{FF2B5EF4-FFF2-40B4-BE49-F238E27FC236}">
                <a16:creationId xmlns:a16="http://schemas.microsoft.com/office/drawing/2014/main" id="{88FC1B71-DE21-47F2-9DCC-78AD6FF761A9}"/>
              </a:ext>
            </a:extLst>
          </p:cNvPr>
          <p:cNvPicPr>
            <a:picLocks noChangeAspect="1"/>
          </p:cNvPicPr>
          <p:nvPr/>
        </p:nvPicPr>
        <p:blipFill>
          <a:blip r:embed="rId4"/>
          <a:stretch>
            <a:fillRect/>
          </a:stretch>
        </p:blipFill>
        <p:spPr>
          <a:xfrm>
            <a:off x="7299434" y="3665482"/>
            <a:ext cx="4468495" cy="3105807"/>
          </a:xfrm>
          <a:prstGeom prst="rect">
            <a:avLst/>
          </a:prstGeom>
        </p:spPr>
      </p:pic>
    </p:spTree>
    <p:extLst>
      <p:ext uri="{BB962C8B-B14F-4D97-AF65-F5344CB8AC3E}">
        <p14:creationId xmlns:p14="http://schemas.microsoft.com/office/powerpoint/2010/main" val="169000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A4EC-A760-4538-8440-80AC3A960457}"/>
              </a:ext>
            </a:extLst>
          </p:cNvPr>
          <p:cNvSpPr>
            <a:spLocks noGrp="1"/>
          </p:cNvSpPr>
          <p:nvPr>
            <p:ph type="title"/>
          </p:nvPr>
        </p:nvSpPr>
        <p:spPr>
          <a:xfrm>
            <a:off x="4138448" y="5222767"/>
            <a:ext cx="7677579" cy="1635233"/>
          </a:xfrm>
        </p:spPr>
        <p:txBody>
          <a:bodyPr/>
          <a:lstStyle/>
          <a:p>
            <a:pPr algn="ctr"/>
            <a:r>
              <a:rPr lang="en-US" dirty="0">
                <a:solidFill>
                  <a:srgbClr val="FFFF00"/>
                </a:solidFill>
              </a:rPr>
              <a:t>7. Take a break from the news</a:t>
            </a:r>
            <a:r>
              <a:rPr lang="en-US" dirty="0"/>
              <a:t/>
            </a:r>
            <a:br>
              <a:rPr lang="en-US" dirty="0"/>
            </a:br>
            <a:endParaRPr lang="en-GB" dirty="0"/>
          </a:p>
        </p:txBody>
      </p:sp>
      <p:sp>
        <p:nvSpPr>
          <p:cNvPr id="3" name="Content Placeholder 2">
            <a:extLst>
              <a:ext uri="{FF2B5EF4-FFF2-40B4-BE49-F238E27FC236}">
                <a16:creationId xmlns:a16="http://schemas.microsoft.com/office/drawing/2014/main" id="{5FC2085A-735F-4B74-B0AF-56078C220889}"/>
              </a:ext>
            </a:extLst>
          </p:cNvPr>
          <p:cNvSpPr>
            <a:spLocks noGrp="1"/>
          </p:cNvSpPr>
          <p:nvPr>
            <p:ph idx="1"/>
          </p:nvPr>
        </p:nvSpPr>
        <p:spPr>
          <a:xfrm>
            <a:off x="944343" y="355783"/>
            <a:ext cx="10871684" cy="4957196"/>
          </a:xfrm>
        </p:spPr>
        <p:txBody>
          <a:bodyPr>
            <a:noAutofit/>
          </a:bodyPr>
          <a:lstStyle/>
          <a:p>
            <a:pPr algn="ctr"/>
            <a:r>
              <a:rPr lang="en-US" sz="1800" dirty="0">
                <a:solidFill>
                  <a:schemeClr val="tx1"/>
                </a:solidFill>
              </a:rPr>
              <a:t>It’s healthy to be informed however, too much information can be overwhelming. Try and limit the amount of time spent watching, reading or listening to coverage of the pandemic. </a:t>
            </a:r>
            <a:r>
              <a:rPr lang="en-US" sz="1800" dirty="0" smtClean="0">
                <a:solidFill>
                  <a:schemeClr val="tx1"/>
                </a:solidFill>
              </a:rPr>
              <a:t>                                                                                                                                      </a:t>
            </a:r>
          </a:p>
          <a:p>
            <a:pPr algn="ctr"/>
            <a:r>
              <a:rPr lang="en-US" sz="1800" dirty="0" smtClean="0">
                <a:solidFill>
                  <a:schemeClr val="tx1"/>
                </a:solidFill>
              </a:rPr>
              <a:t> </a:t>
            </a:r>
            <a:r>
              <a:rPr lang="en-US" sz="1800" dirty="0" smtClean="0">
                <a:solidFill>
                  <a:schemeClr val="tx1"/>
                </a:solidFill>
              </a:rPr>
              <a:t>This </a:t>
            </a:r>
            <a:r>
              <a:rPr lang="en-US" sz="1800" dirty="0">
                <a:solidFill>
                  <a:schemeClr val="tx1"/>
                </a:solidFill>
              </a:rPr>
              <a:t>includes social media which can be inaccurate and </a:t>
            </a:r>
            <a:r>
              <a:rPr lang="en-US" sz="1800" dirty="0" smtClean="0">
                <a:solidFill>
                  <a:schemeClr val="tx1"/>
                </a:solidFill>
              </a:rPr>
              <a:t>alarmist.    </a:t>
            </a:r>
            <a:endParaRPr lang="en-US" sz="1800" dirty="0" smtClean="0">
              <a:solidFill>
                <a:schemeClr val="tx1"/>
              </a:solidFill>
            </a:endParaRPr>
          </a:p>
          <a:p>
            <a:pPr algn="ctr"/>
            <a:r>
              <a:rPr lang="en-US" sz="1800" dirty="0" smtClean="0">
                <a:solidFill>
                  <a:schemeClr val="tx1"/>
                </a:solidFill>
              </a:rPr>
              <a:t>   </a:t>
            </a:r>
            <a:r>
              <a:rPr lang="en-US" sz="1800" dirty="0">
                <a:solidFill>
                  <a:schemeClr val="tx1"/>
                </a:solidFill>
              </a:rPr>
              <a:t>Consider taking a break from your phone for a set time everyday and </a:t>
            </a:r>
            <a:r>
              <a:rPr lang="en-US" sz="1800" dirty="0" smtClean="0">
                <a:solidFill>
                  <a:schemeClr val="tx1"/>
                </a:solidFill>
              </a:rPr>
              <a:t>cancelling </a:t>
            </a:r>
            <a:r>
              <a:rPr lang="en-US" sz="1800" dirty="0">
                <a:solidFill>
                  <a:schemeClr val="tx1"/>
                </a:solidFill>
              </a:rPr>
              <a:t>new alerts. </a:t>
            </a:r>
          </a:p>
          <a:p>
            <a:pPr algn="ctr"/>
            <a:r>
              <a:rPr lang="en-US" sz="1800" dirty="0">
                <a:solidFill>
                  <a:schemeClr val="tx1"/>
                </a:solidFill>
              </a:rPr>
              <a:t>It may be a good idea to set a limit on the amount of time you spend online each day or the number of times  you check your phone</a:t>
            </a:r>
            <a:r>
              <a:rPr lang="en-US" sz="1800" dirty="0" smtClean="0">
                <a:solidFill>
                  <a:schemeClr val="tx1"/>
                </a:solidFill>
              </a:rPr>
              <a:t>.</a:t>
            </a:r>
          </a:p>
          <a:p>
            <a:pPr marL="0" indent="0" algn="ctr">
              <a:buNone/>
            </a:pPr>
            <a:r>
              <a:rPr lang="en-US" sz="1800" dirty="0" smtClean="0">
                <a:solidFill>
                  <a:schemeClr val="tx1"/>
                </a:solidFill>
              </a:rPr>
              <a:t>                                                                                                                                                                                       Doing </a:t>
            </a:r>
            <a:r>
              <a:rPr lang="en-US" sz="1800" dirty="0">
                <a:solidFill>
                  <a:schemeClr val="tx1"/>
                </a:solidFill>
              </a:rPr>
              <a:t>this as a family may be a </a:t>
            </a:r>
            <a:r>
              <a:rPr lang="en-US" sz="1800" dirty="0" smtClean="0">
                <a:solidFill>
                  <a:schemeClr val="tx1"/>
                </a:solidFill>
              </a:rPr>
              <a:t>good </a:t>
            </a:r>
            <a:r>
              <a:rPr lang="en-US" sz="1800" dirty="0">
                <a:solidFill>
                  <a:schemeClr val="tx1"/>
                </a:solidFill>
              </a:rPr>
              <a:t>idea. </a:t>
            </a:r>
          </a:p>
          <a:p>
            <a:pPr algn="ctr"/>
            <a:r>
              <a:rPr lang="en-US" sz="1800" dirty="0">
                <a:solidFill>
                  <a:schemeClr val="tx1"/>
                </a:solidFill>
              </a:rPr>
              <a:t>Be mindful of the source of the information you are reading and try to get your information from reputable sources. </a:t>
            </a:r>
          </a:p>
          <a:p>
            <a:endParaRPr lang="en-GB" sz="1800" dirty="0"/>
          </a:p>
        </p:txBody>
      </p:sp>
      <p:pic>
        <p:nvPicPr>
          <p:cNvPr id="4" name="Picture 3">
            <a:extLst>
              <a:ext uri="{FF2B5EF4-FFF2-40B4-BE49-F238E27FC236}">
                <a16:creationId xmlns:a16="http://schemas.microsoft.com/office/drawing/2014/main" id="{E7B4252B-DB6E-4295-81B6-496F07E4E3C8}"/>
              </a:ext>
            </a:extLst>
          </p:cNvPr>
          <p:cNvPicPr>
            <a:picLocks noChangeAspect="1"/>
          </p:cNvPicPr>
          <p:nvPr/>
        </p:nvPicPr>
        <p:blipFill>
          <a:blip r:embed="rId2"/>
          <a:stretch>
            <a:fillRect/>
          </a:stretch>
        </p:blipFill>
        <p:spPr>
          <a:xfrm>
            <a:off x="231301" y="4119101"/>
            <a:ext cx="3519761" cy="2636423"/>
          </a:xfrm>
          <a:prstGeom prst="rect">
            <a:avLst/>
          </a:prstGeom>
        </p:spPr>
      </p:pic>
    </p:spTree>
    <p:extLst>
      <p:ext uri="{BB962C8B-B14F-4D97-AF65-F5344CB8AC3E}">
        <p14:creationId xmlns:p14="http://schemas.microsoft.com/office/powerpoint/2010/main" val="302463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2244-56D8-4D6A-B9D0-1609C2E5667E}"/>
              </a:ext>
            </a:extLst>
          </p:cNvPr>
          <p:cNvSpPr>
            <a:spLocks noGrp="1"/>
          </p:cNvSpPr>
          <p:nvPr>
            <p:ph type="title"/>
          </p:nvPr>
        </p:nvSpPr>
        <p:spPr>
          <a:xfrm>
            <a:off x="-1483547" y="5178972"/>
            <a:ext cx="11335510" cy="1092733"/>
          </a:xfrm>
        </p:spPr>
        <p:txBody>
          <a:bodyPr>
            <a:normAutofit fontScale="90000"/>
          </a:bodyPr>
          <a:lstStyle/>
          <a:p>
            <a:pPr algn="ctr"/>
            <a:r>
              <a:rPr lang="en-US" dirty="0">
                <a:solidFill>
                  <a:srgbClr val="FFFF00"/>
                </a:solidFill>
              </a:rPr>
              <a:t>8. Carry on doing things you enjoy</a:t>
            </a:r>
            <a:br>
              <a:rPr lang="en-US" dirty="0">
                <a:solidFill>
                  <a:srgbClr val="FFFF00"/>
                </a:solidFill>
              </a:rPr>
            </a:br>
            <a:endParaRPr lang="en-GB" dirty="0">
              <a:solidFill>
                <a:srgbClr val="FFFF00"/>
              </a:solidFill>
            </a:endParaRPr>
          </a:p>
        </p:txBody>
      </p:sp>
      <p:sp>
        <p:nvSpPr>
          <p:cNvPr id="3" name="Content Placeholder 2">
            <a:extLst>
              <a:ext uri="{FF2B5EF4-FFF2-40B4-BE49-F238E27FC236}">
                <a16:creationId xmlns:a16="http://schemas.microsoft.com/office/drawing/2014/main" id="{284CBF66-BFBD-49CB-86DA-37D4F5555AAA}"/>
              </a:ext>
            </a:extLst>
          </p:cNvPr>
          <p:cNvSpPr>
            <a:spLocks noGrp="1"/>
          </p:cNvSpPr>
          <p:nvPr>
            <p:ph idx="1"/>
          </p:nvPr>
        </p:nvSpPr>
        <p:spPr>
          <a:xfrm>
            <a:off x="684212" y="685800"/>
            <a:ext cx="11176484" cy="3615267"/>
          </a:xfrm>
        </p:spPr>
        <p:txBody>
          <a:bodyPr/>
          <a:lstStyle/>
          <a:p>
            <a:pPr algn="ctr"/>
            <a:r>
              <a:rPr lang="en-US" dirty="0"/>
              <a:t>It can be hard to do the things that we enjoy if we are feeling anxious, worried or stressed. </a:t>
            </a:r>
          </a:p>
          <a:p>
            <a:pPr algn="ctr"/>
            <a:r>
              <a:rPr lang="en-US" dirty="0"/>
              <a:t>If you have a hobby that you are able to keep up at home then try and make use of this time to focus on that. </a:t>
            </a:r>
            <a:r>
              <a:rPr lang="en-US" dirty="0" smtClean="0"/>
              <a:t>                                                                                                                       If </a:t>
            </a:r>
            <a:r>
              <a:rPr lang="en-US" dirty="0"/>
              <a:t>not picking up something new is a great option if you have time on your hands. </a:t>
            </a:r>
          </a:p>
          <a:p>
            <a:pPr algn="ctr"/>
            <a:r>
              <a:rPr lang="en-US" dirty="0"/>
              <a:t>There are a wide variety of online tutorials and courses</a:t>
            </a:r>
            <a:r>
              <a:rPr lang="en-US" dirty="0" smtClean="0"/>
              <a:t>.                                                             </a:t>
            </a:r>
            <a:r>
              <a:rPr lang="en-US" dirty="0"/>
              <a:t>People are becoming increasingly inventive with their ideas of things to do. </a:t>
            </a:r>
            <a:r>
              <a:rPr lang="en-US" dirty="0" smtClean="0"/>
              <a:t>                  Hosting </a:t>
            </a:r>
            <a:r>
              <a:rPr lang="en-US" dirty="0"/>
              <a:t>a family quiz is a great way of staying in touch with everyone or you could even put on a concert or make funny videos.</a:t>
            </a:r>
            <a:endParaRPr lang="en-GB" dirty="0"/>
          </a:p>
        </p:txBody>
      </p:sp>
      <p:pic>
        <p:nvPicPr>
          <p:cNvPr id="4" name="Picture 3">
            <a:extLst>
              <a:ext uri="{FF2B5EF4-FFF2-40B4-BE49-F238E27FC236}">
                <a16:creationId xmlns:a16="http://schemas.microsoft.com/office/drawing/2014/main" id="{4998E2A3-6FA3-4350-A279-FC996B055EEF}"/>
              </a:ext>
            </a:extLst>
          </p:cNvPr>
          <p:cNvPicPr>
            <a:picLocks noChangeAspect="1"/>
          </p:cNvPicPr>
          <p:nvPr/>
        </p:nvPicPr>
        <p:blipFill>
          <a:blip r:embed="rId2"/>
          <a:stretch>
            <a:fillRect/>
          </a:stretch>
        </p:blipFill>
        <p:spPr>
          <a:xfrm>
            <a:off x="8380850" y="4137463"/>
            <a:ext cx="3648240" cy="2594413"/>
          </a:xfrm>
          <a:prstGeom prst="rect">
            <a:avLst/>
          </a:prstGeom>
        </p:spPr>
      </p:pic>
    </p:spTree>
    <p:extLst>
      <p:ext uri="{BB962C8B-B14F-4D97-AF65-F5344CB8AC3E}">
        <p14:creationId xmlns:p14="http://schemas.microsoft.com/office/powerpoint/2010/main" val="229661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034C-797E-4248-BDA6-0F75BD7225A5}"/>
              </a:ext>
            </a:extLst>
          </p:cNvPr>
          <p:cNvSpPr>
            <a:spLocks noGrp="1"/>
          </p:cNvSpPr>
          <p:nvPr>
            <p:ph type="title"/>
          </p:nvPr>
        </p:nvSpPr>
        <p:spPr>
          <a:xfrm>
            <a:off x="2040047" y="5019490"/>
            <a:ext cx="11653562" cy="900462"/>
          </a:xfrm>
        </p:spPr>
        <p:txBody>
          <a:bodyPr>
            <a:normAutofit fontScale="90000"/>
          </a:bodyPr>
          <a:lstStyle/>
          <a:p>
            <a:pPr algn="ctr"/>
            <a:r>
              <a:rPr lang="en-US" dirty="0">
                <a:solidFill>
                  <a:srgbClr val="FFFF00"/>
                </a:solidFill>
              </a:rPr>
              <a:t>9. Find time to relax</a:t>
            </a:r>
            <a:r>
              <a:rPr lang="en-US" dirty="0"/>
              <a:t/>
            </a:r>
            <a:br>
              <a:rPr lang="en-US" dirty="0"/>
            </a:br>
            <a:endParaRPr lang="en-GB" dirty="0"/>
          </a:p>
        </p:txBody>
      </p:sp>
      <p:sp>
        <p:nvSpPr>
          <p:cNvPr id="3" name="Content Placeholder 2">
            <a:extLst>
              <a:ext uri="{FF2B5EF4-FFF2-40B4-BE49-F238E27FC236}">
                <a16:creationId xmlns:a16="http://schemas.microsoft.com/office/drawing/2014/main" id="{A1473EBB-6917-483B-BC6F-3BBC40C3D4BE}"/>
              </a:ext>
            </a:extLst>
          </p:cNvPr>
          <p:cNvSpPr>
            <a:spLocks noGrp="1"/>
          </p:cNvSpPr>
          <p:nvPr>
            <p:ph idx="1"/>
          </p:nvPr>
        </p:nvSpPr>
        <p:spPr>
          <a:xfrm>
            <a:off x="-315310" y="-220716"/>
            <a:ext cx="12507310" cy="4395152"/>
          </a:xfrm>
        </p:spPr>
        <p:txBody>
          <a:bodyPr/>
          <a:lstStyle/>
          <a:p>
            <a:pPr algn="ctr"/>
            <a:endParaRPr lang="en-US" dirty="0"/>
          </a:p>
          <a:p>
            <a:pPr algn="ctr"/>
            <a:r>
              <a:rPr lang="en-US" dirty="0">
                <a:solidFill>
                  <a:schemeClr val="tx1"/>
                </a:solidFill>
              </a:rPr>
              <a:t>Make sure that you take time out of your day to relax. </a:t>
            </a:r>
            <a:r>
              <a:rPr lang="en-US" dirty="0" smtClean="0">
                <a:solidFill>
                  <a:schemeClr val="tx1"/>
                </a:solidFill>
              </a:rPr>
              <a:t>                                                                        This </a:t>
            </a:r>
            <a:r>
              <a:rPr lang="en-US" dirty="0">
                <a:solidFill>
                  <a:schemeClr val="tx1"/>
                </a:solidFill>
              </a:rPr>
              <a:t>can sound hard but prioritising self care is very important especially if you are caring for others. </a:t>
            </a:r>
          </a:p>
          <a:p>
            <a:pPr algn="ctr"/>
            <a:r>
              <a:rPr lang="en-US" dirty="0">
                <a:solidFill>
                  <a:schemeClr val="tx1"/>
                </a:solidFill>
              </a:rPr>
              <a:t>Taking time out can help with difficult emotions and worries, and improve our wellbeing. </a:t>
            </a:r>
            <a:r>
              <a:rPr lang="en-US" dirty="0" smtClean="0">
                <a:solidFill>
                  <a:schemeClr val="tx1"/>
                </a:solidFill>
              </a:rPr>
              <a:t>                                                                                                                                                        There </a:t>
            </a:r>
            <a:r>
              <a:rPr lang="en-US" dirty="0">
                <a:solidFill>
                  <a:schemeClr val="tx1"/>
                </a:solidFill>
              </a:rPr>
              <a:t>are a number of simple relaxation techniques that  can also help deal with feelings of anxiety.</a:t>
            </a:r>
          </a:p>
          <a:p>
            <a:pPr marL="0" indent="0" algn="ctr">
              <a:buNone/>
            </a:pPr>
            <a:r>
              <a:rPr lang="en-GB" dirty="0">
                <a:solidFill>
                  <a:schemeClr val="tx1"/>
                </a:solidFill>
                <a:hlinkClick r:id="rId2">
                  <a:extLst>
                    <a:ext uri="{A12FA001-AC4F-418D-AE19-62706E023703}">
                      <ahyp:hlinkClr xmlns:ahyp="http://schemas.microsoft.com/office/drawing/2018/hyperlinkcolor" xmlns="" val="tx"/>
                    </a:ext>
                  </a:extLst>
                </a:hlinkClick>
              </a:rPr>
              <a:t>https://www.mindful.org/a-five-minute-breathing-meditation/</a:t>
            </a:r>
            <a:endParaRPr lang="en-GB" dirty="0">
              <a:solidFill>
                <a:schemeClr val="tx1"/>
              </a:solidFill>
            </a:endParaRPr>
          </a:p>
        </p:txBody>
      </p:sp>
      <p:pic>
        <p:nvPicPr>
          <p:cNvPr id="4" name="Picture 3">
            <a:extLst>
              <a:ext uri="{FF2B5EF4-FFF2-40B4-BE49-F238E27FC236}">
                <a16:creationId xmlns:a16="http://schemas.microsoft.com/office/drawing/2014/main" id="{C79DCC19-5287-45DB-818E-9964EE618E1B}"/>
              </a:ext>
            </a:extLst>
          </p:cNvPr>
          <p:cNvPicPr>
            <a:picLocks noChangeAspect="1"/>
          </p:cNvPicPr>
          <p:nvPr/>
        </p:nvPicPr>
        <p:blipFill>
          <a:blip r:embed="rId3"/>
          <a:stretch>
            <a:fillRect/>
          </a:stretch>
        </p:blipFill>
        <p:spPr>
          <a:xfrm>
            <a:off x="806367" y="3783724"/>
            <a:ext cx="2828925" cy="2648607"/>
          </a:xfrm>
          <a:prstGeom prst="rect">
            <a:avLst/>
          </a:prstGeom>
        </p:spPr>
      </p:pic>
    </p:spTree>
    <p:extLst>
      <p:ext uri="{BB962C8B-B14F-4D97-AF65-F5344CB8AC3E}">
        <p14:creationId xmlns:p14="http://schemas.microsoft.com/office/powerpoint/2010/main" val="347389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5436-B506-42BC-A8BA-5B635AFB5CCA}"/>
              </a:ext>
            </a:extLst>
          </p:cNvPr>
          <p:cNvSpPr>
            <a:spLocks noGrp="1"/>
          </p:cNvSpPr>
          <p:nvPr>
            <p:ph type="ctrTitle"/>
          </p:nvPr>
        </p:nvSpPr>
        <p:spPr>
          <a:xfrm>
            <a:off x="678889" y="2548873"/>
            <a:ext cx="3134710" cy="543339"/>
          </a:xfrm>
        </p:spPr>
        <p:txBody>
          <a:bodyPr>
            <a:normAutofit fontScale="90000"/>
          </a:bodyPr>
          <a:lstStyle/>
          <a:p>
            <a:pPr algn="ctr"/>
            <a:r>
              <a:rPr lang="en-GB" dirty="0">
                <a:solidFill>
                  <a:srgbClr val="FFFF00"/>
                </a:solidFill>
              </a:rPr>
              <a:t>What is stress?</a:t>
            </a:r>
          </a:p>
        </p:txBody>
      </p:sp>
      <p:sp>
        <p:nvSpPr>
          <p:cNvPr id="3" name="Subtitle 2">
            <a:extLst>
              <a:ext uri="{FF2B5EF4-FFF2-40B4-BE49-F238E27FC236}">
                <a16:creationId xmlns:a16="http://schemas.microsoft.com/office/drawing/2014/main" id="{B6118A26-2253-4175-8CC6-96665F112AEF}"/>
              </a:ext>
            </a:extLst>
          </p:cNvPr>
          <p:cNvSpPr>
            <a:spLocks noGrp="1"/>
          </p:cNvSpPr>
          <p:nvPr>
            <p:ph type="subTitle" idx="1"/>
          </p:nvPr>
        </p:nvSpPr>
        <p:spPr>
          <a:xfrm>
            <a:off x="344557" y="275897"/>
            <a:ext cx="11648660" cy="6061842"/>
          </a:xfrm>
        </p:spPr>
        <p:txBody>
          <a:bodyPr>
            <a:normAutofit lnSpcReduction="10000"/>
          </a:bodyPr>
          <a:lstStyle/>
          <a:p>
            <a:pPr algn="ctr"/>
            <a:r>
              <a:rPr lang="en-US" dirty="0">
                <a:solidFill>
                  <a:schemeClr val="tx1"/>
                </a:solidFill>
              </a:rPr>
              <a:t>While there is no official medical definition, stress can be associated with a feeling of being overwhelmed or feeling that you are not able to cope due to pressure. </a:t>
            </a:r>
          </a:p>
          <a:p>
            <a:pPr algn="ctr"/>
            <a:endParaRPr lang="en-US" b="1" dirty="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a:solidFill>
                <a:schemeClr val="tx1"/>
              </a:solidFill>
            </a:endParaRPr>
          </a:p>
          <a:p>
            <a:pPr algn="ctr"/>
            <a:r>
              <a:rPr lang="en-US" dirty="0">
                <a:solidFill>
                  <a:schemeClr val="tx1"/>
                </a:solidFill>
              </a:rPr>
              <a:t>Stress at it’s most basic level is, the body’s response to pressure. </a:t>
            </a:r>
            <a:r>
              <a:rPr lang="en-US" dirty="0" smtClean="0">
                <a:solidFill>
                  <a:schemeClr val="tx1"/>
                </a:solidFill>
              </a:rPr>
              <a:t>                                                      This </a:t>
            </a:r>
            <a:r>
              <a:rPr lang="en-US" dirty="0">
                <a:solidFill>
                  <a:schemeClr val="tx1"/>
                </a:solidFill>
              </a:rPr>
              <a:t>pressure can come from a situation or life event. </a:t>
            </a:r>
            <a:r>
              <a:rPr lang="en-US" dirty="0" smtClean="0">
                <a:solidFill>
                  <a:schemeClr val="tx1"/>
                </a:solidFill>
              </a:rPr>
              <a:t>                                                                       The </a:t>
            </a:r>
            <a:r>
              <a:rPr lang="en-US" dirty="0">
                <a:solidFill>
                  <a:schemeClr val="tx1"/>
                </a:solidFill>
              </a:rPr>
              <a:t>experience of stress varies greatly from one person to another and can differ depending on our social and economic circumstances, and genetic makeup. </a:t>
            </a:r>
            <a:r>
              <a:rPr lang="en-US" dirty="0" smtClean="0">
                <a:solidFill>
                  <a:schemeClr val="tx1"/>
                </a:solidFill>
              </a:rPr>
              <a:t>         Common </a:t>
            </a:r>
            <a:r>
              <a:rPr lang="en-US" dirty="0">
                <a:solidFill>
                  <a:schemeClr val="tx1"/>
                </a:solidFill>
              </a:rPr>
              <a:t>things that can increase stress include experiencing something new or unexpected, something that threatens your feeling of self, or feeling you have little control over a situation.</a:t>
            </a:r>
            <a:r>
              <a:rPr lang="en-US" dirty="0"/>
              <a:t> </a:t>
            </a:r>
          </a:p>
          <a:p>
            <a:r>
              <a:rPr lang="en-US" dirty="0"/>
              <a:t> </a:t>
            </a:r>
          </a:p>
          <a:p>
            <a:endParaRPr lang="en-GB" dirty="0"/>
          </a:p>
        </p:txBody>
      </p:sp>
      <p:sp>
        <p:nvSpPr>
          <p:cNvPr id="4" name="AutoShape 2" descr="Mental health statistics: stress | Mental Health Foundation">
            <a:extLst>
              <a:ext uri="{FF2B5EF4-FFF2-40B4-BE49-F238E27FC236}">
                <a16:creationId xmlns:a16="http://schemas.microsoft.com/office/drawing/2014/main" id="{943346F4-0A4A-4B45-ACFD-87F52D23F9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Mental health statistics: stress | Mental Health Foundation">
            <a:extLst>
              <a:ext uri="{FF2B5EF4-FFF2-40B4-BE49-F238E27FC236}">
                <a16:creationId xmlns:a16="http://schemas.microsoft.com/office/drawing/2014/main" id="{7377B7DF-A41C-4F4F-B66C-C154AEA732E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F45CF62C-9B28-40D0-8203-4CCF72D6CE4A}"/>
              </a:ext>
            </a:extLst>
          </p:cNvPr>
          <p:cNvPicPr>
            <a:picLocks noChangeAspect="1"/>
          </p:cNvPicPr>
          <p:nvPr/>
        </p:nvPicPr>
        <p:blipFill>
          <a:blip r:embed="rId2"/>
          <a:stretch>
            <a:fillRect/>
          </a:stretch>
        </p:blipFill>
        <p:spPr>
          <a:xfrm>
            <a:off x="4699723" y="1033669"/>
            <a:ext cx="6028711" cy="2395331"/>
          </a:xfrm>
          <a:prstGeom prst="rect">
            <a:avLst/>
          </a:prstGeom>
        </p:spPr>
      </p:pic>
    </p:spTree>
    <p:extLst>
      <p:ext uri="{BB962C8B-B14F-4D97-AF65-F5344CB8AC3E}">
        <p14:creationId xmlns:p14="http://schemas.microsoft.com/office/powerpoint/2010/main" val="4243272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3EC4-7A9F-43F6-9775-A16100F62FBA}"/>
              </a:ext>
            </a:extLst>
          </p:cNvPr>
          <p:cNvSpPr>
            <a:spLocks noGrp="1"/>
          </p:cNvSpPr>
          <p:nvPr>
            <p:ph type="title"/>
          </p:nvPr>
        </p:nvSpPr>
        <p:spPr>
          <a:xfrm>
            <a:off x="818219" y="6018316"/>
            <a:ext cx="11216240" cy="682030"/>
          </a:xfrm>
        </p:spPr>
        <p:txBody>
          <a:bodyPr>
            <a:normAutofit fontScale="90000"/>
          </a:bodyPr>
          <a:lstStyle/>
          <a:p>
            <a:pPr algn="ctr"/>
            <a:r>
              <a:rPr lang="en-US" dirty="0">
                <a:solidFill>
                  <a:srgbClr val="FFFF00"/>
                </a:solidFill>
              </a:rPr>
              <a:t>10. Think about your new daily routine</a:t>
            </a:r>
            <a:r>
              <a:rPr lang="en-US" dirty="0"/>
              <a:t/>
            </a:r>
            <a:br>
              <a:rPr lang="en-US" dirty="0"/>
            </a:br>
            <a:endParaRPr lang="en-GB" dirty="0"/>
          </a:p>
        </p:txBody>
      </p:sp>
      <p:sp>
        <p:nvSpPr>
          <p:cNvPr id="3" name="Content Placeholder 2">
            <a:extLst>
              <a:ext uri="{FF2B5EF4-FFF2-40B4-BE49-F238E27FC236}">
                <a16:creationId xmlns:a16="http://schemas.microsoft.com/office/drawing/2014/main" id="{5F06B733-1EAA-4E33-8DF3-23F3E25F3959}"/>
              </a:ext>
            </a:extLst>
          </p:cNvPr>
          <p:cNvSpPr>
            <a:spLocks noGrp="1"/>
          </p:cNvSpPr>
          <p:nvPr>
            <p:ph idx="1"/>
          </p:nvPr>
        </p:nvSpPr>
        <p:spPr>
          <a:xfrm>
            <a:off x="684212" y="685800"/>
            <a:ext cx="7482326" cy="5068614"/>
          </a:xfrm>
        </p:spPr>
        <p:txBody>
          <a:bodyPr>
            <a:normAutofit fontScale="85000" lnSpcReduction="10000"/>
          </a:bodyPr>
          <a:lstStyle/>
          <a:p>
            <a:pPr marL="0" indent="0" algn="ctr">
              <a:buNone/>
            </a:pPr>
            <a:r>
              <a:rPr lang="en-US" dirty="0">
                <a:solidFill>
                  <a:schemeClr val="tx1"/>
                </a:solidFill>
              </a:rPr>
              <a:t>There’s no way of knowing how long our lives will be changing and it’s likely that it will be some time before they return to normal. </a:t>
            </a:r>
            <a:r>
              <a:rPr lang="en-US" dirty="0" smtClean="0">
                <a:solidFill>
                  <a:schemeClr val="tx1"/>
                </a:solidFill>
              </a:rPr>
              <a:t> </a:t>
            </a:r>
            <a:endParaRPr lang="en-US" dirty="0" smtClean="0">
              <a:solidFill>
                <a:schemeClr val="tx1"/>
              </a:solidFill>
            </a:endParaRPr>
          </a:p>
          <a:p>
            <a:pPr marL="0" indent="0" algn="ctr">
              <a:buNone/>
            </a:pPr>
            <a:r>
              <a:rPr lang="en-US" dirty="0" smtClean="0">
                <a:solidFill>
                  <a:schemeClr val="tx1"/>
                </a:solidFill>
              </a:rPr>
              <a:t>                                                                                                                                  Think </a:t>
            </a:r>
            <a:r>
              <a:rPr lang="en-US" dirty="0">
                <a:solidFill>
                  <a:schemeClr val="tx1"/>
                </a:solidFill>
              </a:rPr>
              <a:t>of ways to adapt and create positive new routines and set yourself goals.</a:t>
            </a:r>
          </a:p>
          <a:p>
            <a:pPr marL="0" indent="0" algn="ctr">
              <a:buNone/>
            </a:pPr>
            <a:r>
              <a:rPr lang="en-US" dirty="0">
                <a:solidFill>
                  <a:schemeClr val="tx1"/>
                </a:solidFill>
              </a:rPr>
              <a:t>It may be beneficial to plan ahead. </a:t>
            </a:r>
            <a:r>
              <a:rPr lang="en-US" dirty="0" smtClean="0">
                <a:solidFill>
                  <a:schemeClr val="tx1"/>
                </a:solidFill>
              </a:rPr>
              <a:t>                                                                                                                               Some </a:t>
            </a:r>
            <a:r>
              <a:rPr lang="en-US" dirty="0">
                <a:solidFill>
                  <a:schemeClr val="tx1"/>
                </a:solidFill>
              </a:rPr>
              <a:t>people like to write out a plan for their day or for the full week</a:t>
            </a:r>
            <a:r>
              <a:rPr lang="en-US" dirty="0" smtClean="0">
                <a:solidFill>
                  <a:schemeClr val="tx1"/>
                </a:solidFill>
              </a:rPr>
              <a:t>.</a:t>
            </a:r>
          </a:p>
          <a:p>
            <a:pPr marL="0" indent="0" algn="ctr">
              <a:buNone/>
            </a:pPr>
            <a:r>
              <a:rPr lang="en-US" dirty="0" smtClean="0">
                <a:solidFill>
                  <a:schemeClr val="tx1"/>
                </a:solidFill>
              </a:rPr>
              <a:t>                                                                                                                     </a:t>
            </a:r>
            <a:r>
              <a:rPr lang="en-US" dirty="0">
                <a:solidFill>
                  <a:schemeClr val="tx1"/>
                </a:solidFill>
              </a:rPr>
              <a:t>This helps to provide structure and less uncertainty. </a:t>
            </a:r>
          </a:p>
          <a:p>
            <a:pPr marL="0" indent="0" algn="ctr">
              <a:buNone/>
            </a:pPr>
            <a:r>
              <a:rPr lang="en-US" dirty="0">
                <a:solidFill>
                  <a:schemeClr val="tx1"/>
                </a:solidFill>
              </a:rPr>
              <a:t>Working from home is new to many of us and it can be hard to get motivated. </a:t>
            </a:r>
            <a:r>
              <a:rPr lang="en-US" dirty="0" smtClean="0">
                <a:solidFill>
                  <a:schemeClr val="tx1"/>
                </a:solidFill>
              </a:rPr>
              <a:t>  </a:t>
            </a:r>
            <a:endParaRPr lang="en-US" dirty="0" smtClean="0">
              <a:solidFill>
                <a:schemeClr val="tx1"/>
              </a:solidFill>
            </a:endParaRPr>
          </a:p>
          <a:p>
            <a:pPr marL="0" indent="0" algn="ctr">
              <a:buNone/>
            </a:pPr>
            <a:r>
              <a:rPr lang="en-US" dirty="0" smtClean="0">
                <a:solidFill>
                  <a:schemeClr val="tx1"/>
                </a:solidFill>
              </a:rPr>
              <a:t>                                                                                                                                              Try </a:t>
            </a:r>
            <a:r>
              <a:rPr lang="en-US" dirty="0">
                <a:solidFill>
                  <a:schemeClr val="tx1"/>
                </a:solidFill>
              </a:rPr>
              <a:t>to get up and dressed as usual and stick to your normal working hours, ensuring that you take your break and keep the same sleeping hours</a:t>
            </a:r>
            <a:r>
              <a:rPr lang="en-US" dirty="0" smtClean="0">
                <a:solidFill>
                  <a:schemeClr val="tx1"/>
                </a:solidFill>
              </a:rPr>
              <a:t>.</a:t>
            </a:r>
          </a:p>
          <a:p>
            <a:pPr marL="0" indent="0" algn="ctr">
              <a:buNone/>
            </a:pPr>
            <a:r>
              <a:rPr lang="en-US" dirty="0" smtClean="0">
                <a:solidFill>
                  <a:schemeClr val="tx1"/>
                </a:solidFill>
              </a:rPr>
              <a:t>Working </a:t>
            </a:r>
            <a:r>
              <a:rPr lang="en-US" dirty="0">
                <a:solidFill>
                  <a:schemeClr val="tx1"/>
                </a:solidFill>
              </a:rPr>
              <a:t>after sitting up really late is as hard and home as it is when you are going into work. </a:t>
            </a:r>
            <a:endParaRPr lang="en-GB" dirty="0">
              <a:solidFill>
                <a:schemeClr val="tx1"/>
              </a:solidFill>
            </a:endParaRPr>
          </a:p>
        </p:txBody>
      </p:sp>
      <p:pic>
        <p:nvPicPr>
          <p:cNvPr id="4" name="Picture 3">
            <a:extLst>
              <a:ext uri="{FF2B5EF4-FFF2-40B4-BE49-F238E27FC236}">
                <a16:creationId xmlns:a16="http://schemas.microsoft.com/office/drawing/2014/main" id="{4F4B9470-231F-4EB1-BECA-29CCBCE89A55}"/>
              </a:ext>
            </a:extLst>
          </p:cNvPr>
          <p:cNvPicPr>
            <a:picLocks noChangeAspect="1"/>
          </p:cNvPicPr>
          <p:nvPr/>
        </p:nvPicPr>
        <p:blipFill>
          <a:blip r:embed="rId2"/>
          <a:stretch>
            <a:fillRect/>
          </a:stretch>
        </p:blipFill>
        <p:spPr>
          <a:xfrm>
            <a:off x="8250842" y="330090"/>
            <a:ext cx="3541765" cy="5424324"/>
          </a:xfrm>
          <a:prstGeom prst="rect">
            <a:avLst/>
          </a:prstGeom>
        </p:spPr>
      </p:pic>
    </p:spTree>
    <p:extLst>
      <p:ext uri="{BB962C8B-B14F-4D97-AF65-F5344CB8AC3E}">
        <p14:creationId xmlns:p14="http://schemas.microsoft.com/office/powerpoint/2010/main" val="66265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E03B-485D-46C3-99DB-5752A1A81A95}"/>
              </a:ext>
            </a:extLst>
          </p:cNvPr>
          <p:cNvSpPr>
            <a:spLocks noGrp="1"/>
          </p:cNvSpPr>
          <p:nvPr>
            <p:ph type="title"/>
          </p:nvPr>
        </p:nvSpPr>
        <p:spPr>
          <a:xfrm>
            <a:off x="2379005" y="3017840"/>
            <a:ext cx="11507788" cy="4616173"/>
          </a:xfrm>
        </p:spPr>
        <p:txBody>
          <a:bodyPr/>
          <a:lstStyle/>
          <a:p>
            <a:pPr algn="ctr"/>
            <a:r>
              <a:rPr lang="en-GB" dirty="0" smtClean="0">
                <a:solidFill>
                  <a:srgbClr val="FFFF00"/>
                </a:solidFill>
              </a:rPr>
              <a:t>11.Sleep </a:t>
            </a:r>
            <a:r>
              <a:rPr lang="en-GB" dirty="0">
                <a:solidFill>
                  <a:srgbClr val="FFFF00"/>
                </a:solidFill>
              </a:rPr>
              <a:t>Matters</a:t>
            </a:r>
          </a:p>
        </p:txBody>
      </p:sp>
      <p:sp>
        <p:nvSpPr>
          <p:cNvPr id="3" name="Content Placeholder 2">
            <a:extLst>
              <a:ext uri="{FF2B5EF4-FFF2-40B4-BE49-F238E27FC236}">
                <a16:creationId xmlns:a16="http://schemas.microsoft.com/office/drawing/2014/main" id="{4C4C7411-B078-408F-853C-54B8DDA2F1FE}"/>
              </a:ext>
            </a:extLst>
          </p:cNvPr>
          <p:cNvSpPr>
            <a:spLocks noGrp="1"/>
          </p:cNvSpPr>
          <p:nvPr>
            <p:ph idx="1"/>
          </p:nvPr>
        </p:nvSpPr>
        <p:spPr>
          <a:xfrm>
            <a:off x="596805" y="819807"/>
            <a:ext cx="11096971" cy="3615267"/>
          </a:xfrm>
        </p:spPr>
        <p:txBody>
          <a:bodyPr/>
          <a:lstStyle/>
          <a:p>
            <a:pPr algn="ctr"/>
            <a:r>
              <a:rPr lang="en-US" sz="2400" dirty="0">
                <a:solidFill>
                  <a:schemeClr val="tx1"/>
                </a:solidFill>
              </a:rPr>
              <a:t>Not getting a healthy nights sleep can really affect how we function the next day and how we interact with others. </a:t>
            </a:r>
            <a:r>
              <a:rPr lang="en-US" sz="2400" dirty="0" smtClean="0">
                <a:solidFill>
                  <a:schemeClr val="tx1"/>
                </a:solidFill>
              </a:rPr>
              <a:t>  </a:t>
            </a:r>
            <a:endParaRPr lang="en-US" sz="2400" dirty="0" smtClean="0">
              <a:solidFill>
                <a:schemeClr val="tx1"/>
              </a:solidFill>
            </a:endParaRPr>
          </a:p>
          <a:p>
            <a:pPr algn="ctr"/>
            <a:r>
              <a:rPr lang="en-US" sz="2400" dirty="0" smtClean="0">
                <a:solidFill>
                  <a:schemeClr val="tx1"/>
                </a:solidFill>
              </a:rPr>
              <a:t>                                                                                                                           </a:t>
            </a:r>
            <a:r>
              <a:rPr lang="en-US" sz="2400" dirty="0" smtClean="0">
                <a:solidFill>
                  <a:schemeClr val="tx1"/>
                </a:solidFill>
              </a:rPr>
              <a:t>Try </a:t>
            </a:r>
            <a:r>
              <a:rPr lang="en-US" sz="2400" dirty="0">
                <a:solidFill>
                  <a:schemeClr val="tx1"/>
                </a:solidFill>
              </a:rPr>
              <a:t>to ensure that you keep a good routine and mange at least the recommended 8hrs per night. </a:t>
            </a:r>
            <a:endParaRPr lang="en-US" sz="2400" dirty="0" smtClean="0">
              <a:solidFill>
                <a:schemeClr val="tx1"/>
              </a:solidFill>
            </a:endParaRPr>
          </a:p>
          <a:p>
            <a:pPr algn="ctr"/>
            <a:endParaRPr lang="en-US" sz="2400" dirty="0">
              <a:solidFill>
                <a:schemeClr val="tx1"/>
              </a:solidFill>
            </a:endParaRPr>
          </a:p>
          <a:p>
            <a:pPr algn="ctr"/>
            <a:r>
              <a:rPr lang="en-US" sz="2400" dirty="0">
                <a:solidFill>
                  <a:schemeClr val="tx1"/>
                </a:solidFill>
              </a:rPr>
              <a:t>Routine is key so try and keep up your regular sleeping pattern </a:t>
            </a:r>
          </a:p>
          <a:p>
            <a:pPr algn="ctr"/>
            <a:endParaRPr lang="en-GB" dirty="0"/>
          </a:p>
        </p:txBody>
      </p:sp>
      <p:pic>
        <p:nvPicPr>
          <p:cNvPr id="4" name="Picture 3">
            <a:extLst>
              <a:ext uri="{FF2B5EF4-FFF2-40B4-BE49-F238E27FC236}">
                <a16:creationId xmlns:a16="http://schemas.microsoft.com/office/drawing/2014/main" id="{4E5800B5-D607-4506-B75A-1E601A6EF759}"/>
              </a:ext>
            </a:extLst>
          </p:cNvPr>
          <p:cNvPicPr>
            <a:picLocks noChangeAspect="1"/>
          </p:cNvPicPr>
          <p:nvPr/>
        </p:nvPicPr>
        <p:blipFill>
          <a:blip r:embed="rId2"/>
          <a:stretch>
            <a:fillRect/>
          </a:stretch>
        </p:blipFill>
        <p:spPr>
          <a:xfrm>
            <a:off x="596805" y="4133204"/>
            <a:ext cx="4545495" cy="2553621"/>
          </a:xfrm>
          <a:prstGeom prst="rect">
            <a:avLst/>
          </a:prstGeom>
        </p:spPr>
      </p:pic>
    </p:spTree>
    <p:extLst>
      <p:ext uri="{BB962C8B-B14F-4D97-AF65-F5344CB8AC3E}">
        <p14:creationId xmlns:p14="http://schemas.microsoft.com/office/powerpoint/2010/main" val="398000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DC89-B5F5-4704-AD19-7094C6A4206A}"/>
              </a:ext>
            </a:extLst>
          </p:cNvPr>
          <p:cNvSpPr>
            <a:spLocks noGrp="1"/>
          </p:cNvSpPr>
          <p:nvPr>
            <p:ph type="title"/>
          </p:nvPr>
        </p:nvSpPr>
        <p:spPr>
          <a:xfrm>
            <a:off x="684211" y="5565913"/>
            <a:ext cx="11163231" cy="1789044"/>
          </a:xfrm>
        </p:spPr>
        <p:txBody>
          <a:bodyPr/>
          <a:lstStyle/>
          <a:p>
            <a:pPr algn="ctr"/>
            <a:r>
              <a:rPr lang="en-US" dirty="0">
                <a:solidFill>
                  <a:srgbClr val="FFFF00"/>
                </a:solidFill>
              </a:rPr>
              <a:t>12. Keep your mind active</a:t>
            </a:r>
            <a:r>
              <a:rPr lang="en-US" dirty="0"/>
              <a:t/>
            </a:r>
            <a:br>
              <a:rPr lang="en-US" dirty="0"/>
            </a:br>
            <a:endParaRPr lang="en-GB" dirty="0"/>
          </a:p>
        </p:txBody>
      </p:sp>
      <p:sp>
        <p:nvSpPr>
          <p:cNvPr id="3" name="Content Placeholder 2">
            <a:extLst>
              <a:ext uri="{FF2B5EF4-FFF2-40B4-BE49-F238E27FC236}">
                <a16:creationId xmlns:a16="http://schemas.microsoft.com/office/drawing/2014/main" id="{4956EA49-99B8-464A-A8D9-CF022DB29A6B}"/>
              </a:ext>
            </a:extLst>
          </p:cNvPr>
          <p:cNvSpPr>
            <a:spLocks noGrp="1"/>
          </p:cNvSpPr>
          <p:nvPr>
            <p:ph idx="1"/>
          </p:nvPr>
        </p:nvSpPr>
        <p:spPr>
          <a:xfrm>
            <a:off x="684212" y="685800"/>
            <a:ext cx="6560044" cy="5273566"/>
          </a:xfrm>
        </p:spPr>
        <p:txBody>
          <a:bodyPr>
            <a:normAutofit/>
          </a:bodyPr>
          <a:lstStyle/>
          <a:p>
            <a:pPr algn="ctr"/>
            <a:r>
              <a:rPr lang="en-US" sz="2400" dirty="0">
                <a:solidFill>
                  <a:schemeClr val="tx1"/>
                </a:solidFill>
              </a:rPr>
              <a:t>There are a number of things you can do to help keep your mind active. </a:t>
            </a:r>
            <a:r>
              <a:rPr lang="en-US" sz="2400" dirty="0" smtClean="0">
                <a:solidFill>
                  <a:schemeClr val="tx1"/>
                </a:solidFill>
              </a:rPr>
              <a:t> </a:t>
            </a:r>
            <a:endParaRPr lang="en-US" sz="2400" dirty="0" smtClean="0">
              <a:solidFill>
                <a:schemeClr val="tx1"/>
              </a:solidFill>
            </a:endParaRPr>
          </a:p>
          <a:p>
            <a:pPr algn="ctr"/>
            <a:r>
              <a:rPr lang="en-US" sz="2400" dirty="0" smtClean="0">
                <a:solidFill>
                  <a:schemeClr val="tx1"/>
                </a:solidFill>
              </a:rPr>
              <a:t>   We </a:t>
            </a:r>
            <a:r>
              <a:rPr lang="en-US" sz="2400" dirty="0">
                <a:solidFill>
                  <a:schemeClr val="tx1"/>
                </a:solidFill>
              </a:rPr>
              <a:t>all need stimulation of some sort so try and take time to read, write, play games, do crosswords, complete sudoku puzzles, finish jigsaws, or try drawing and painting. </a:t>
            </a:r>
            <a:endParaRPr lang="en-US" sz="2400" dirty="0" smtClean="0">
              <a:solidFill>
                <a:schemeClr val="tx1"/>
              </a:solidFill>
            </a:endParaRPr>
          </a:p>
          <a:p>
            <a:pPr algn="ctr"/>
            <a:r>
              <a:rPr lang="en-US" sz="2400" dirty="0" smtClean="0">
                <a:solidFill>
                  <a:schemeClr val="tx1"/>
                </a:solidFill>
              </a:rPr>
              <a:t>Find </a:t>
            </a:r>
            <a:r>
              <a:rPr lang="en-US" sz="2400" dirty="0">
                <a:solidFill>
                  <a:schemeClr val="tx1"/>
                </a:solidFill>
              </a:rPr>
              <a:t>something that works for you!</a:t>
            </a:r>
          </a:p>
          <a:p>
            <a:pPr marL="0" indent="0">
              <a:buNone/>
            </a:pPr>
            <a:endParaRPr lang="en-GB" sz="2400" dirty="0"/>
          </a:p>
        </p:txBody>
      </p:sp>
      <p:pic>
        <p:nvPicPr>
          <p:cNvPr id="4" name="Picture 3">
            <a:extLst>
              <a:ext uri="{FF2B5EF4-FFF2-40B4-BE49-F238E27FC236}">
                <a16:creationId xmlns:a16="http://schemas.microsoft.com/office/drawing/2014/main" id="{2EC09570-85A9-4905-81A1-B5DFC326570A}"/>
              </a:ext>
            </a:extLst>
          </p:cNvPr>
          <p:cNvPicPr>
            <a:picLocks noChangeAspect="1"/>
          </p:cNvPicPr>
          <p:nvPr/>
        </p:nvPicPr>
        <p:blipFill>
          <a:blip r:embed="rId2"/>
          <a:stretch>
            <a:fillRect/>
          </a:stretch>
        </p:blipFill>
        <p:spPr>
          <a:xfrm>
            <a:off x="8269356" y="1805152"/>
            <a:ext cx="3807029" cy="3760761"/>
          </a:xfrm>
          <a:prstGeom prst="rect">
            <a:avLst/>
          </a:prstGeom>
        </p:spPr>
      </p:pic>
    </p:spTree>
    <p:extLst>
      <p:ext uri="{BB962C8B-B14F-4D97-AF65-F5344CB8AC3E}">
        <p14:creationId xmlns:p14="http://schemas.microsoft.com/office/powerpoint/2010/main" val="178232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0A84-AC0F-4BDA-9D84-9FF7FFCF41BD}"/>
              </a:ext>
            </a:extLst>
          </p:cNvPr>
          <p:cNvSpPr>
            <a:spLocks noGrp="1"/>
          </p:cNvSpPr>
          <p:nvPr>
            <p:ph type="title"/>
          </p:nvPr>
        </p:nvSpPr>
        <p:spPr>
          <a:xfrm>
            <a:off x="869742" y="2517913"/>
            <a:ext cx="10898188" cy="2624921"/>
          </a:xfrm>
        </p:spPr>
        <p:txBody>
          <a:bodyPr/>
          <a:lstStyle/>
          <a:p>
            <a:pPr algn="ctr"/>
            <a:r>
              <a:rPr lang="en-GB" dirty="0">
                <a:solidFill>
                  <a:srgbClr val="FFFF00"/>
                </a:solidFill>
              </a:rPr>
              <a:t>There is help…</a:t>
            </a:r>
          </a:p>
        </p:txBody>
      </p:sp>
      <p:sp>
        <p:nvSpPr>
          <p:cNvPr id="3" name="Content Placeholder 2">
            <a:extLst>
              <a:ext uri="{FF2B5EF4-FFF2-40B4-BE49-F238E27FC236}">
                <a16:creationId xmlns:a16="http://schemas.microsoft.com/office/drawing/2014/main" id="{1F523F30-2F0F-42FA-9E13-2F06FF5EC24C}"/>
              </a:ext>
            </a:extLst>
          </p:cNvPr>
          <p:cNvSpPr>
            <a:spLocks noGrp="1"/>
          </p:cNvSpPr>
          <p:nvPr>
            <p:ph idx="1"/>
          </p:nvPr>
        </p:nvSpPr>
        <p:spPr>
          <a:xfrm>
            <a:off x="684211" y="685800"/>
            <a:ext cx="10487371" cy="3615267"/>
          </a:xfrm>
        </p:spPr>
        <p:txBody>
          <a:bodyPr/>
          <a:lstStyle/>
          <a:p>
            <a:pPr algn="ctr"/>
            <a:r>
              <a:rPr lang="en-US" b="1" dirty="0">
                <a:solidFill>
                  <a:schemeClr val="tx1"/>
                </a:solidFill>
              </a:rPr>
              <a:t>Most of us experience stress at some time. </a:t>
            </a:r>
            <a:r>
              <a:rPr lang="en-US" b="1" dirty="0" smtClean="0">
                <a:solidFill>
                  <a:schemeClr val="tx1"/>
                </a:solidFill>
              </a:rPr>
              <a:t>                                                                    During </a:t>
            </a:r>
            <a:r>
              <a:rPr lang="en-US" b="1" dirty="0">
                <a:solidFill>
                  <a:schemeClr val="tx1"/>
                </a:solidFill>
              </a:rPr>
              <a:t>this current pandemic most people are out of routine or feeling more restricted that they would in every day life. </a:t>
            </a:r>
          </a:p>
          <a:p>
            <a:pPr algn="ctr"/>
            <a:r>
              <a:rPr lang="en-US" b="1" dirty="0">
                <a:solidFill>
                  <a:schemeClr val="tx1"/>
                </a:solidFill>
              </a:rPr>
              <a:t>If you feel that stress is consuming your life and you feel unable to cope then there is support available.</a:t>
            </a:r>
          </a:p>
          <a:p>
            <a:pPr algn="ctr"/>
            <a:r>
              <a:rPr lang="en-US" b="1" dirty="0">
                <a:solidFill>
                  <a:schemeClr val="tx1"/>
                </a:solidFill>
              </a:rPr>
              <a:t>You can contact Men’s Action Network directly on 02871377777</a:t>
            </a:r>
            <a:endParaRPr lang="en-US" dirty="0">
              <a:solidFill>
                <a:schemeClr val="tx1"/>
              </a:solidFill>
            </a:endParaRPr>
          </a:p>
        </p:txBody>
      </p:sp>
      <p:pic>
        <p:nvPicPr>
          <p:cNvPr id="4" name="Picture 3">
            <a:extLst>
              <a:ext uri="{FF2B5EF4-FFF2-40B4-BE49-F238E27FC236}">
                <a16:creationId xmlns:a16="http://schemas.microsoft.com/office/drawing/2014/main" id="{55661DCA-428E-4605-B57C-B475167F95B0}"/>
              </a:ext>
            </a:extLst>
          </p:cNvPr>
          <p:cNvPicPr>
            <a:picLocks noChangeAspect="1"/>
          </p:cNvPicPr>
          <p:nvPr/>
        </p:nvPicPr>
        <p:blipFill>
          <a:blip r:embed="rId2"/>
          <a:stretch>
            <a:fillRect/>
          </a:stretch>
        </p:blipFill>
        <p:spPr>
          <a:xfrm>
            <a:off x="8763000" y="4572000"/>
            <a:ext cx="3429000" cy="2286000"/>
          </a:xfrm>
          <a:prstGeom prst="rect">
            <a:avLst/>
          </a:prstGeom>
        </p:spPr>
      </p:pic>
      <p:pic>
        <p:nvPicPr>
          <p:cNvPr id="5" name="Picture 4">
            <a:extLst>
              <a:ext uri="{FF2B5EF4-FFF2-40B4-BE49-F238E27FC236}">
                <a16:creationId xmlns:a16="http://schemas.microsoft.com/office/drawing/2014/main" id="{81E37BE9-3512-4F5F-9731-F0E8D8117068}"/>
              </a:ext>
            </a:extLst>
          </p:cNvPr>
          <p:cNvPicPr>
            <a:picLocks noChangeAspect="1"/>
          </p:cNvPicPr>
          <p:nvPr/>
        </p:nvPicPr>
        <p:blipFill>
          <a:blip r:embed="rId3"/>
          <a:stretch>
            <a:fillRect/>
          </a:stretch>
        </p:blipFill>
        <p:spPr>
          <a:xfrm>
            <a:off x="0" y="4572000"/>
            <a:ext cx="8737265" cy="2358632"/>
          </a:xfrm>
          <a:prstGeom prst="rect">
            <a:avLst/>
          </a:prstGeom>
        </p:spPr>
      </p:pic>
      <p:pic>
        <p:nvPicPr>
          <p:cNvPr id="6" name="Picture 5">
            <a:extLst>
              <a:ext uri="{FF2B5EF4-FFF2-40B4-BE49-F238E27FC236}">
                <a16:creationId xmlns:a16="http://schemas.microsoft.com/office/drawing/2014/main" id="{833EFB43-FECF-46E5-A089-BF6F3ECAF9BA}"/>
              </a:ext>
            </a:extLst>
          </p:cNvPr>
          <p:cNvPicPr>
            <a:picLocks noChangeAspect="1"/>
          </p:cNvPicPr>
          <p:nvPr/>
        </p:nvPicPr>
        <p:blipFill>
          <a:blip r:embed="rId4"/>
          <a:stretch>
            <a:fillRect/>
          </a:stretch>
        </p:blipFill>
        <p:spPr>
          <a:xfrm>
            <a:off x="8737265" y="4572001"/>
            <a:ext cx="3454735" cy="2286000"/>
          </a:xfrm>
          <a:prstGeom prst="rect">
            <a:avLst/>
          </a:prstGeom>
        </p:spPr>
      </p:pic>
    </p:spTree>
    <p:extLst>
      <p:ext uri="{BB962C8B-B14F-4D97-AF65-F5344CB8AC3E}">
        <p14:creationId xmlns:p14="http://schemas.microsoft.com/office/powerpoint/2010/main" val="210043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2FDE-5F80-4AAB-B65E-CB5162E342DC}"/>
              </a:ext>
            </a:extLst>
          </p:cNvPr>
          <p:cNvSpPr>
            <a:spLocks noGrp="1"/>
          </p:cNvSpPr>
          <p:nvPr>
            <p:ph type="title"/>
          </p:nvPr>
        </p:nvSpPr>
        <p:spPr>
          <a:xfrm>
            <a:off x="-663740" y="5512091"/>
            <a:ext cx="8534400" cy="1507067"/>
          </a:xfrm>
        </p:spPr>
        <p:txBody>
          <a:bodyPr/>
          <a:lstStyle/>
          <a:p>
            <a:pPr algn="ctr"/>
            <a:r>
              <a:rPr lang="en-GB" dirty="0">
                <a:solidFill>
                  <a:schemeClr val="bg1"/>
                </a:solidFill>
                <a:highlight>
                  <a:srgbClr val="FFFF00"/>
                </a:highlight>
              </a:rPr>
              <a:t>Fight or Flight</a:t>
            </a:r>
          </a:p>
        </p:txBody>
      </p:sp>
      <p:sp>
        <p:nvSpPr>
          <p:cNvPr id="3" name="Content Placeholder 2">
            <a:extLst>
              <a:ext uri="{FF2B5EF4-FFF2-40B4-BE49-F238E27FC236}">
                <a16:creationId xmlns:a16="http://schemas.microsoft.com/office/drawing/2014/main" id="{88A07383-A05F-4A73-B0C0-EDC355D59E4E}"/>
              </a:ext>
            </a:extLst>
          </p:cNvPr>
          <p:cNvSpPr>
            <a:spLocks noGrp="1"/>
          </p:cNvSpPr>
          <p:nvPr>
            <p:ph idx="1"/>
          </p:nvPr>
        </p:nvSpPr>
        <p:spPr>
          <a:xfrm>
            <a:off x="684211" y="685800"/>
            <a:ext cx="6796527" cy="5352393"/>
          </a:xfrm>
        </p:spPr>
        <p:txBody>
          <a:bodyPr>
            <a:normAutofit/>
          </a:bodyPr>
          <a:lstStyle/>
          <a:p>
            <a:pPr algn="ctr"/>
            <a:r>
              <a:rPr lang="en-US" dirty="0">
                <a:solidFill>
                  <a:schemeClr val="tx1"/>
                </a:solidFill>
              </a:rPr>
              <a:t>When stressed the body produces stress hormones which activate a ‘flight or fight’ response and trigger our immune system. </a:t>
            </a:r>
            <a:r>
              <a:rPr lang="en-US" dirty="0" smtClean="0">
                <a:solidFill>
                  <a:schemeClr val="tx1"/>
                </a:solidFill>
              </a:rPr>
              <a:t>   </a:t>
            </a:r>
            <a:endParaRPr lang="en-US" dirty="0" smtClean="0">
              <a:solidFill>
                <a:schemeClr val="tx1"/>
              </a:solidFill>
            </a:endParaRPr>
          </a:p>
          <a:p>
            <a:pPr marL="0" indent="0" algn="ctr">
              <a:buNone/>
            </a:pPr>
            <a:r>
              <a:rPr lang="en-US" dirty="0" smtClean="0">
                <a:solidFill>
                  <a:schemeClr val="tx1"/>
                </a:solidFill>
              </a:rPr>
              <a:t>                                                                                                      This </a:t>
            </a:r>
            <a:r>
              <a:rPr lang="en-US" dirty="0">
                <a:solidFill>
                  <a:schemeClr val="tx1"/>
                </a:solidFill>
              </a:rPr>
              <a:t>response can be helpful and allow us to respond rapidly in dangerous situations.</a:t>
            </a:r>
          </a:p>
          <a:p>
            <a:pPr algn="ctr"/>
            <a:r>
              <a:rPr lang="en-US" dirty="0">
                <a:solidFill>
                  <a:schemeClr val="tx1"/>
                </a:solidFill>
              </a:rPr>
              <a:t>Stress can be an appropriate, or even beneficial reaction</a:t>
            </a:r>
            <a:r>
              <a:rPr lang="en-US" dirty="0" smtClean="0">
                <a:solidFill>
                  <a:schemeClr val="tx1"/>
                </a:solidFill>
              </a:rPr>
              <a:t>.                  </a:t>
            </a:r>
            <a:endParaRPr lang="en-US" dirty="0" smtClean="0">
              <a:solidFill>
                <a:schemeClr val="tx1"/>
              </a:solidFill>
            </a:endParaRPr>
          </a:p>
          <a:p>
            <a:pPr algn="ctr"/>
            <a:r>
              <a:rPr lang="en-US" dirty="0" smtClean="0">
                <a:solidFill>
                  <a:schemeClr val="tx1"/>
                </a:solidFill>
              </a:rPr>
              <a:t>Feeling </a:t>
            </a:r>
            <a:r>
              <a:rPr lang="en-US" dirty="0">
                <a:solidFill>
                  <a:schemeClr val="tx1"/>
                </a:solidFill>
              </a:rPr>
              <a:t>‘pressure’ can aid us to push through nerve-wracking or intense situations, like </a:t>
            </a:r>
            <a:r>
              <a:rPr lang="en-US" dirty="0" smtClean="0">
                <a:solidFill>
                  <a:schemeClr val="tx1"/>
                </a:solidFill>
              </a:rPr>
              <a:t>climbing </a:t>
            </a:r>
            <a:r>
              <a:rPr lang="en-US" dirty="0">
                <a:solidFill>
                  <a:schemeClr val="tx1"/>
                </a:solidFill>
              </a:rPr>
              <a:t>a mountain, or public speaking. </a:t>
            </a:r>
            <a:endParaRPr lang="en-US" dirty="0" smtClean="0">
              <a:solidFill>
                <a:schemeClr val="tx1"/>
              </a:solidFill>
            </a:endParaRPr>
          </a:p>
          <a:p>
            <a:pPr algn="ctr"/>
            <a:r>
              <a:rPr lang="en-US" dirty="0" smtClean="0">
                <a:solidFill>
                  <a:schemeClr val="tx1"/>
                </a:solidFill>
              </a:rPr>
              <a:t> </a:t>
            </a:r>
            <a:r>
              <a:rPr lang="en-US" dirty="0">
                <a:solidFill>
                  <a:schemeClr val="tx1"/>
                </a:solidFill>
              </a:rPr>
              <a:t>After we are able to rapidly return to a resting state without any adverse effects if the stressor is short-term. </a:t>
            </a:r>
          </a:p>
          <a:p>
            <a:pPr algn="ctr"/>
            <a:endParaRPr lang="en-GB" dirty="0"/>
          </a:p>
        </p:txBody>
      </p:sp>
      <p:pic>
        <p:nvPicPr>
          <p:cNvPr id="5122" name="Picture 2" descr="Fight or Flight - Awaken Chiropractic">
            <a:extLst>
              <a:ext uri="{FF2B5EF4-FFF2-40B4-BE49-F238E27FC236}">
                <a16:creationId xmlns:a16="http://schemas.microsoft.com/office/drawing/2014/main" id="{00ABFCC1-4BB0-4BBD-B574-D8CEB21B8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660" y="1158765"/>
            <a:ext cx="4081670" cy="440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7EE6-B7A6-4918-84F0-2362C6014ACF}"/>
              </a:ext>
            </a:extLst>
          </p:cNvPr>
          <p:cNvSpPr>
            <a:spLocks noGrp="1"/>
          </p:cNvSpPr>
          <p:nvPr>
            <p:ph type="title"/>
          </p:nvPr>
        </p:nvSpPr>
        <p:spPr>
          <a:xfrm>
            <a:off x="204322" y="4795804"/>
            <a:ext cx="6528181" cy="1683026"/>
          </a:xfrm>
        </p:spPr>
        <p:txBody>
          <a:bodyPr/>
          <a:lstStyle/>
          <a:p>
            <a:pPr algn="ctr"/>
            <a:r>
              <a:rPr lang="en-US" b="1" dirty="0"/>
              <a:t>Symptoms of stress</a:t>
            </a:r>
            <a:br>
              <a:rPr lang="en-US" b="1" dirty="0"/>
            </a:br>
            <a:endParaRPr lang="en-GB" dirty="0"/>
          </a:p>
        </p:txBody>
      </p:sp>
      <p:sp>
        <p:nvSpPr>
          <p:cNvPr id="3" name="Content Placeholder 2">
            <a:extLst>
              <a:ext uri="{FF2B5EF4-FFF2-40B4-BE49-F238E27FC236}">
                <a16:creationId xmlns:a16="http://schemas.microsoft.com/office/drawing/2014/main" id="{4D3417B4-6FBE-4283-91C5-9263A9ACA86E}"/>
              </a:ext>
            </a:extLst>
          </p:cNvPr>
          <p:cNvSpPr>
            <a:spLocks noGrp="1"/>
          </p:cNvSpPr>
          <p:nvPr>
            <p:ph idx="1"/>
          </p:nvPr>
        </p:nvSpPr>
        <p:spPr>
          <a:xfrm>
            <a:off x="-134007" y="685800"/>
            <a:ext cx="7204841" cy="5722883"/>
          </a:xfrm>
        </p:spPr>
        <p:txBody>
          <a:bodyPr/>
          <a:lstStyle/>
          <a:p>
            <a:pPr algn="ctr"/>
            <a:r>
              <a:rPr lang="en-US" dirty="0">
                <a:solidFill>
                  <a:schemeClr val="tx1"/>
                </a:solidFill>
              </a:rPr>
              <a:t>There are many different symptoms that can be associated with stress</a:t>
            </a:r>
            <a:r>
              <a:rPr lang="en-US" dirty="0" smtClean="0">
                <a:solidFill>
                  <a:schemeClr val="tx1"/>
                </a:solidFill>
              </a:rPr>
              <a:t>.</a:t>
            </a:r>
          </a:p>
          <a:p>
            <a:pPr marL="0" indent="0" algn="ctr">
              <a:buNone/>
            </a:pPr>
            <a:r>
              <a:rPr lang="en-US" dirty="0" smtClean="0">
                <a:solidFill>
                  <a:schemeClr val="tx1"/>
                </a:solidFill>
              </a:rPr>
              <a:t>                                                                                                      You </a:t>
            </a:r>
            <a:r>
              <a:rPr lang="en-US" dirty="0">
                <a:solidFill>
                  <a:schemeClr val="tx1"/>
                </a:solidFill>
              </a:rPr>
              <a:t>may experience physical or mental symptoms or a change in your behavior</a:t>
            </a:r>
            <a:r>
              <a:rPr lang="en-US" dirty="0" smtClean="0">
                <a:solidFill>
                  <a:schemeClr val="tx1"/>
                </a:solidFill>
              </a:rPr>
              <a:t>.                              </a:t>
            </a:r>
            <a:endParaRPr lang="en-US" dirty="0" smtClean="0">
              <a:solidFill>
                <a:schemeClr val="tx1"/>
              </a:solidFill>
            </a:endParaRPr>
          </a:p>
          <a:p>
            <a:pPr algn="ctr"/>
            <a:r>
              <a:rPr lang="en-US" dirty="0" smtClean="0">
                <a:solidFill>
                  <a:schemeClr val="tx1"/>
                </a:solidFill>
              </a:rPr>
              <a:t> </a:t>
            </a:r>
            <a:r>
              <a:rPr lang="en-US" dirty="0" smtClean="0">
                <a:solidFill>
                  <a:schemeClr val="tx1"/>
                </a:solidFill>
              </a:rPr>
              <a:t>It </a:t>
            </a:r>
            <a:r>
              <a:rPr lang="en-US" dirty="0">
                <a:solidFill>
                  <a:schemeClr val="tx1"/>
                </a:solidFill>
              </a:rPr>
              <a:t>can be easy to over look stress as the cause of a change in how you are feeling or acting. </a:t>
            </a:r>
            <a:endParaRPr lang="en-US" dirty="0" smtClean="0">
              <a:solidFill>
                <a:schemeClr val="tx1"/>
              </a:solidFill>
            </a:endParaRPr>
          </a:p>
          <a:p>
            <a:pPr algn="ctr"/>
            <a:r>
              <a:rPr lang="en-US" dirty="0" smtClean="0">
                <a:solidFill>
                  <a:schemeClr val="tx1"/>
                </a:solidFill>
              </a:rPr>
              <a:t>                  Sometimes </a:t>
            </a:r>
            <a:r>
              <a:rPr lang="en-US" dirty="0">
                <a:solidFill>
                  <a:schemeClr val="tx1"/>
                </a:solidFill>
              </a:rPr>
              <a:t>we do not recognise that we are stressed</a:t>
            </a:r>
            <a:r>
              <a:rPr lang="en-US" dirty="0" smtClean="0">
                <a:solidFill>
                  <a:schemeClr val="tx1"/>
                </a:solidFill>
              </a:rPr>
              <a:t>.</a:t>
            </a:r>
          </a:p>
          <a:p>
            <a:pPr algn="ctr"/>
            <a:endParaRPr lang="en-US" dirty="0">
              <a:solidFill>
                <a:schemeClr val="tx1"/>
              </a:solidFill>
            </a:endParaRPr>
          </a:p>
          <a:p>
            <a:pPr algn="ctr"/>
            <a:endParaRPr lang="en-US" dirty="0" smtClean="0">
              <a:solidFill>
                <a:schemeClr val="tx1"/>
              </a:solidFill>
            </a:endParaRPr>
          </a:p>
          <a:p>
            <a:pPr algn="ctr"/>
            <a:endParaRPr lang="en-GB" dirty="0">
              <a:solidFill>
                <a:schemeClr val="tx1"/>
              </a:solidFill>
            </a:endParaRPr>
          </a:p>
        </p:txBody>
      </p:sp>
      <p:pic>
        <p:nvPicPr>
          <p:cNvPr id="4" name="Picture 3">
            <a:extLst>
              <a:ext uri="{FF2B5EF4-FFF2-40B4-BE49-F238E27FC236}">
                <a16:creationId xmlns:a16="http://schemas.microsoft.com/office/drawing/2014/main" id="{6F09963C-54E7-4AB6-9957-BE79BBCA537A}"/>
              </a:ext>
            </a:extLst>
          </p:cNvPr>
          <p:cNvPicPr>
            <a:picLocks noChangeAspect="1"/>
          </p:cNvPicPr>
          <p:nvPr/>
        </p:nvPicPr>
        <p:blipFill>
          <a:blip r:embed="rId2"/>
          <a:stretch>
            <a:fillRect/>
          </a:stretch>
        </p:blipFill>
        <p:spPr>
          <a:xfrm>
            <a:off x="7131646" y="110359"/>
            <a:ext cx="4965760" cy="5202620"/>
          </a:xfrm>
          <a:prstGeom prst="rect">
            <a:avLst/>
          </a:prstGeom>
        </p:spPr>
      </p:pic>
    </p:spTree>
    <p:extLst>
      <p:ext uri="{BB962C8B-B14F-4D97-AF65-F5344CB8AC3E}">
        <p14:creationId xmlns:p14="http://schemas.microsoft.com/office/powerpoint/2010/main" val="219511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6288-186F-4B99-978A-EB96DE61B78F}"/>
              </a:ext>
            </a:extLst>
          </p:cNvPr>
          <p:cNvSpPr>
            <a:spLocks noGrp="1"/>
          </p:cNvSpPr>
          <p:nvPr>
            <p:ph type="title"/>
          </p:nvPr>
        </p:nvSpPr>
        <p:spPr>
          <a:xfrm>
            <a:off x="684212" y="4487332"/>
            <a:ext cx="5669292" cy="1507067"/>
          </a:xfrm>
        </p:spPr>
        <p:txBody>
          <a:bodyPr/>
          <a:lstStyle/>
          <a:p>
            <a:pPr algn="ctr"/>
            <a:r>
              <a:rPr lang="en-GB" dirty="0">
                <a:solidFill>
                  <a:srgbClr val="FFFF00"/>
                </a:solidFill>
              </a:rPr>
              <a:t>Physical symptoms </a:t>
            </a:r>
            <a:r>
              <a:rPr lang="en-GB" dirty="0" smtClean="0">
                <a:solidFill>
                  <a:srgbClr val="FFFF00"/>
                </a:solidFill>
              </a:rPr>
              <a:t>                                                       of </a:t>
            </a:r>
            <a:r>
              <a:rPr lang="en-GB" dirty="0">
                <a:solidFill>
                  <a:srgbClr val="FFFF00"/>
                </a:solidFill>
              </a:rPr>
              <a:t>Stress</a:t>
            </a:r>
          </a:p>
        </p:txBody>
      </p:sp>
      <p:sp>
        <p:nvSpPr>
          <p:cNvPr id="3" name="Content Placeholder 2">
            <a:extLst>
              <a:ext uri="{FF2B5EF4-FFF2-40B4-BE49-F238E27FC236}">
                <a16:creationId xmlns:a16="http://schemas.microsoft.com/office/drawing/2014/main" id="{64A6C391-16E9-41A7-90A8-EE7629EE3470}"/>
              </a:ext>
            </a:extLst>
          </p:cNvPr>
          <p:cNvSpPr>
            <a:spLocks noGrp="1"/>
          </p:cNvSpPr>
          <p:nvPr>
            <p:ph idx="1"/>
          </p:nvPr>
        </p:nvSpPr>
        <p:spPr/>
        <p:txBody>
          <a:bodyPr>
            <a:normAutofit/>
          </a:bodyPr>
          <a:lstStyle/>
          <a:p>
            <a:pPr algn="ctr"/>
            <a:r>
              <a:rPr lang="en-US" sz="2400" dirty="0">
                <a:solidFill>
                  <a:schemeClr val="tx1"/>
                </a:solidFill>
              </a:rPr>
              <a:t>Headaches</a:t>
            </a:r>
          </a:p>
          <a:p>
            <a:pPr algn="ctr"/>
            <a:r>
              <a:rPr lang="en-US" sz="2400" dirty="0">
                <a:solidFill>
                  <a:schemeClr val="tx1"/>
                </a:solidFill>
              </a:rPr>
              <a:t>Dizziness</a:t>
            </a:r>
          </a:p>
          <a:p>
            <a:pPr algn="ctr"/>
            <a:r>
              <a:rPr lang="en-US" sz="2400" dirty="0">
                <a:solidFill>
                  <a:schemeClr val="tx1"/>
                </a:solidFill>
              </a:rPr>
              <a:t>Tension in the muscles or pain</a:t>
            </a:r>
          </a:p>
          <a:p>
            <a:pPr algn="ctr"/>
            <a:r>
              <a:rPr lang="en-US" sz="2400" dirty="0">
                <a:solidFill>
                  <a:schemeClr val="tx1"/>
                </a:solidFill>
              </a:rPr>
              <a:t>Stomach issues</a:t>
            </a:r>
          </a:p>
          <a:p>
            <a:pPr algn="ctr"/>
            <a:r>
              <a:rPr lang="en-US" sz="2400" dirty="0">
                <a:solidFill>
                  <a:schemeClr val="tx1"/>
                </a:solidFill>
              </a:rPr>
              <a:t>Chest pain (never ignore chest pain</a:t>
            </a:r>
            <a:r>
              <a:rPr lang="en-US" sz="2400" dirty="0" smtClean="0">
                <a:solidFill>
                  <a:schemeClr val="tx1"/>
                </a:solidFill>
              </a:rPr>
              <a:t>)                                        </a:t>
            </a:r>
            <a:r>
              <a:rPr lang="en-US" sz="2400" dirty="0">
                <a:solidFill>
                  <a:schemeClr val="tx1"/>
                </a:solidFill>
              </a:rPr>
              <a:t>or a faster heartbeat</a:t>
            </a:r>
          </a:p>
          <a:p>
            <a:pPr algn="ctr"/>
            <a:r>
              <a:rPr lang="en-US" sz="2400" dirty="0">
                <a:solidFill>
                  <a:schemeClr val="tx1"/>
                </a:solidFill>
              </a:rPr>
              <a:t>Sexual problems</a:t>
            </a:r>
          </a:p>
          <a:p>
            <a:endParaRPr lang="en-GB" sz="2400" dirty="0"/>
          </a:p>
        </p:txBody>
      </p:sp>
      <p:pic>
        <p:nvPicPr>
          <p:cNvPr id="5" name="Picture 4">
            <a:extLst>
              <a:ext uri="{FF2B5EF4-FFF2-40B4-BE49-F238E27FC236}">
                <a16:creationId xmlns:a16="http://schemas.microsoft.com/office/drawing/2014/main" id="{DB8EF0D7-1F7D-47E2-9513-E0B74D3EF00D}"/>
              </a:ext>
            </a:extLst>
          </p:cNvPr>
          <p:cNvPicPr>
            <a:picLocks noChangeAspect="1"/>
          </p:cNvPicPr>
          <p:nvPr/>
        </p:nvPicPr>
        <p:blipFill>
          <a:blip r:embed="rId2"/>
          <a:stretch>
            <a:fillRect/>
          </a:stretch>
        </p:blipFill>
        <p:spPr>
          <a:xfrm>
            <a:off x="7564738" y="3121572"/>
            <a:ext cx="4248890" cy="3586656"/>
          </a:xfrm>
          <a:prstGeom prst="rect">
            <a:avLst/>
          </a:prstGeom>
        </p:spPr>
      </p:pic>
    </p:spTree>
    <p:extLst>
      <p:ext uri="{BB962C8B-B14F-4D97-AF65-F5344CB8AC3E}">
        <p14:creationId xmlns:p14="http://schemas.microsoft.com/office/powerpoint/2010/main" val="38112411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8789-4B7A-41C3-8D4B-AB0473E21E27}"/>
              </a:ext>
            </a:extLst>
          </p:cNvPr>
          <p:cNvSpPr>
            <a:spLocks noGrp="1"/>
          </p:cNvSpPr>
          <p:nvPr>
            <p:ph type="title"/>
          </p:nvPr>
        </p:nvSpPr>
        <p:spPr>
          <a:xfrm>
            <a:off x="684212" y="4487332"/>
            <a:ext cx="11507788" cy="1507067"/>
          </a:xfrm>
        </p:spPr>
        <p:txBody>
          <a:bodyPr/>
          <a:lstStyle/>
          <a:p>
            <a:pPr algn="ctr"/>
            <a:r>
              <a:rPr lang="en-GB" dirty="0">
                <a:solidFill>
                  <a:srgbClr val="FFFF00"/>
                </a:solidFill>
              </a:rPr>
              <a:t>Mental Symptoms</a:t>
            </a:r>
          </a:p>
        </p:txBody>
      </p:sp>
      <p:sp>
        <p:nvSpPr>
          <p:cNvPr id="3" name="Content Placeholder 2">
            <a:extLst>
              <a:ext uri="{FF2B5EF4-FFF2-40B4-BE49-F238E27FC236}">
                <a16:creationId xmlns:a16="http://schemas.microsoft.com/office/drawing/2014/main" id="{44B7700A-D07B-42AB-83DE-EC6241203452}"/>
              </a:ext>
            </a:extLst>
          </p:cNvPr>
          <p:cNvSpPr>
            <a:spLocks noGrp="1"/>
          </p:cNvSpPr>
          <p:nvPr>
            <p:ph idx="1"/>
          </p:nvPr>
        </p:nvSpPr>
        <p:spPr>
          <a:xfrm>
            <a:off x="-387843" y="872065"/>
            <a:ext cx="8534400" cy="3615267"/>
          </a:xfrm>
        </p:spPr>
        <p:txBody>
          <a:bodyPr/>
          <a:lstStyle/>
          <a:p>
            <a:pPr algn="ctr"/>
            <a:r>
              <a:rPr lang="en-US" sz="2400" dirty="0">
                <a:solidFill>
                  <a:schemeClr val="tx1"/>
                </a:solidFill>
              </a:rPr>
              <a:t>Poor Concentration</a:t>
            </a:r>
          </a:p>
          <a:p>
            <a:pPr algn="ctr"/>
            <a:r>
              <a:rPr lang="en-US" sz="2400" dirty="0">
                <a:solidFill>
                  <a:schemeClr val="tx1"/>
                </a:solidFill>
              </a:rPr>
              <a:t>Difficulty with decision making</a:t>
            </a:r>
          </a:p>
          <a:p>
            <a:pPr algn="ctr"/>
            <a:r>
              <a:rPr lang="en-US" sz="2400" dirty="0">
                <a:solidFill>
                  <a:schemeClr val="tx1"/>
                </a:solidFill>
              </a:rPr>
              <a:t>Feeling overwhelmed</a:t>
            </a:r>
          </a:p>
          <a:p>
            <a:pPr algn="ctr"/>
            <a:r>
              <a:rPr lang="en-US" sz="2400" dirty="0">
                <a:solidFill>
                  <a:schemeClr val="tx1"/>
                </a:solidFill>
              </a:rPr>
              <a:t>Over thinking or worrying more than normal</a:t>
            </a:r>
          </a:p>
          <a:p>
            <a:pPr algn="ctr"/>
            <a:r>
              <a:rPr lang="en-US" sz="2400" dirty="0">
                <a:solidFill>
                  <a:schemeClr val="tx1"/>
                </a:solidFill>
              </a:rPr>
              <a:t>Forgetfulness </a:t>
            </a:r>
          </a:p>
          <a:p>
            <a:endParaRPr lang="en-GB" dirty="0"/>
          </a:p>
        </p:txBody>
      </p:sp>
      <p:pic>
        <p:nvPicPr>
          <p:cNvPr id="4" name="Picture 3">
            <a:extLst>
              <a:ext uri="{FF2B5EF4-FFF2-40B4-BE49-F238E27FC236}">
                <a16:creationId xmlns:a16="http://schemas.microsoft.com/office/drawing/2014/main" id="{1C263403-CD5D-43CD-9486-439159EC6539}"/>
              </a:ext>
            </a:extLst>
          </p:cNvPr>
          <p:cNvPicPr>
            <a:picLocks noChangeAspect="1"/>
          </p:cNvPicPr>
          <p:nvPr/>
        </p:nvPicPr>
        <p:blipFill>
          <a:blip r:embed="rId2"/>
          <a:stretch>
            <a:fillRect/>
          </a:stretch>
        </p:blipFill>
        <p:spPr>
          <a:xfrm>
            <a:off x="7283075" y="0"/>
            <a:ext cx="4908925" cy="4256690"/>
          </a:xfrm>
          <a:prstGeom prst="rect">
            <a:avLst/>
          </a:prstGeom>
        </p:spPr>
      </p:pic>
    </p:spTree>
    <p:extLst>
      <p:ext uri="{BB962C8B-B14F-4D97-AF65-F5344CB8AC3E}">
        <p14:creationId xmlns:p14="http://schemas.microsoft.com/office/powerpoint/2010/main" val="309121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B7F3-BCA6-40A5-AF4E-B4587DFCC309}"/>
              </a:ext>
            </a:extLst>
          </p:cNvPr>
          <p:cNvSpPr>
            <a:spLocks noGrp="1"/>
          </p:cNvSpPr>
          <p:nvPr>
            <p:ph type="title"/>
          </p:nvPr>
        </p:nvSpPr>
        <p:spPr>
          <a:xfrm>
            <a:off x="684211" y="4487332"/>
            <a:ext cx="10513875" cy="1507067"/>
          </a:xfrm>
        </p:spPr>
        <p:txBody>
          <a:bodyPr/>
          <a:lstStyle/>
          <a:p>
            <a:pPr algn="ctr"/>
            <a:r>
              <a:rPr lang="en-GB" dirty="0">
                <a:solidFill>
                  <a:srgbClr val="FFFF00"/>
                </a:solidFill>
              </a:rPr>
              <a:t>Behaviour changes</a:t>
            </a:r>
          </a:p>
        </p:txBody>
      </p:sp>
      <p:sp>
        <p:nvSpPr>
          <p:cNvPr id="3" name="Content Placeholder 2">
            <a:extLst>
              <a:ext uri="{FF2B5EF4-FFF2-40B4-BE49-F238E27FC236}">
                <a16:creationId xmlns:a16="http://schemas.microsoft.com/office/drawing/2014/main" id="{42F0845A-9189-44C1-AFAF-BF2B7CC81FBE}"/>
              </a:ext>
            </a:extLst>
          </p:cNvPr>
          <p:cNvSpPr>
            <a:spLocks noGrp="1"/>
          </p:cNvSpPr>
          <p:nvPr>
            <p:ph idx="1"/>
          </p:nvPr>
        </p:nvSpPr>
        <p:spPr/>
        <p:txBody>
          <a:bodyPr/>
          <a:lstStyle/>
          <a:p>
            <a:pPr algn="ctr"/>
            <a:r>
              <a:rPr lang="en-US" sz="2400" dirty="0">
                <a:solidFill>
                  <a:schemeClr val="tx1"/>
                </a:solidFill>
              </a:rPr>
              <a:t>Easily irritable and short tempered</a:t>
            </a:r>
          </a:p>
          <a:p>
            <a:pPr algn="ctr"/>
            <a:r>
              <a:rPr lang="en-US" sz="2400" dirty="0">
                <a:solidFill>
                  <a:schemeClr val="tx1"/>
                </a:solidFill>
              </a:rPr>
              <a:t>Feeling exhausted, sleeping to much or struggling to get to sleep</a:t>
            </a:r>
          </a:p>
          <a:p>
            <a:pPr algn="ctr"/>
            <a:r>
              <a:rPr lang="en-US" sz="2400" dirty="0">
                <a:solidFill>
                  <a:schemeClr val="tx1"/>
                </a:solidFill>
              </a:rPr>
              <a:t>Sudden loss or increase of appetite </a:t>
            </a:r>
          </a:p>
          <a:p>
            <a:pPr algn="ctr"/>
            <a:r>
              <a:rPr lang="en-US" sz="2400" dirty="0">
                <a:solidFill>
                  <a:schemeClr val="tx1"/>
                </a:solidFill>
              </a:rPr>
              <a:t>Social avoidance</a:t>
            </a:r>
          </a:p>
          <a:p>
            <a:pPr algn="ctr"/>
            <a:r>
              <a:rPr lang="en-US" sz="2400" dirty="0">
                <a:solidFill>
                  <a:schemeClr val="tx1"/>
                </a:solidFill>
              </a:rPr>
              <a:t>Increased consumption of Alcohol or other self medicating </a:t>
            </a:r>
            <a:r>
              <a:rPr lang="en-US" sz="2400" dirty="0"/>
              <a:t> </a:t>
            </a:r>
          </a:p>
          <a:p>
            <a:endParaRPr lang="en-GB" dirty="0"/>
          </a:p>
        </p:txBody>
      </p:sp>
      <p:pic>
        <p:nvPicPr>
          <p:cNvPr id="4" name="Picture 3">
            <a:extLst>
              <a:ext uri="{FF2B5EF4-FFF2-40B4-BE49-F238E27FC236}">
                <a16:creationId xmlns:a16="http://schemas.microsoft.com/office/drawing/2014/main" id="{E1678C42-9ED2-4EAA-A3C9-A46ACFCD96F6}"/>
              </a:ext>
            </a:extLst>
          </p:cNvPr>
          <p:cNvPicPr>
            <a:picLocks noChangeAspect="1"/>
          </p:cNvPicPr>
          <p:nvPr/>
        </p:nvPicPr>
        <p:blipFill>
          <a:blip r:embed="rId2"/>
          <a:stretch>
            <a:fillRect/>
          </a:stretch>
        </p:blipFill>
        <p:spPr>
          <a:xfrm>
            <a:off x="9093936" y="4487333"/>
            <a:ext cx="3098064" cy="2370668"/>
          </a:xfrm>
          <a:prstGeom prst="rect">
            <a:avLst/>
          </a:prstGeom>
        </p:spPr>
      </p:pic>
    </p:spTree>
    <p:extLst>
      <p:ext uri="{BB962C8B-B14F-4D97-AF65-F5344CB8AC3E}">
        <p14:creationId xmlns:p14="http://schemas.microsoft.com/office/powerpoint/2010/main" val="96619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C211-CCA1-42F9-AD2C-C655CC29F3A3}"/>
              </a:ext>
            </a:extLst>
          </p:cNvPr>
          <p:cNvSpPr>
            <a:spLocks noGrp="1"/>
          </p:cNvSpPr>
          <p:nvPr>
            <p:ph type="title"/>
          </p:nvPr>
        </p:nvSpPr>
        <p:spPr>
          <a:xfrm>
            <a:off x="684212" y="5499652"/>
            <a:ext cx="11322258" cy="1358348"/>
          </a:xfrm>
        </p:spPr>
        <p:txBody>
          <a:bodyPr>
            <a:normAutofit/>
          </a:bodyPr>
          <a:lstStyle/>
          <a:p>
            <a:pPr algn="ctr"/>
            <a:r>
              <a:rPr lang="en-GB" dirty="0">
                <a:solidFill>
                  <a:srgbClr val="FFFF00"/>
                </a:solidFill>
              </a:rPr>
              <a:t>What’s causing my stress?</a:t>
            </a:r>
          </a:p>
        </p:txBody>
      </p:sp>
      <p:sp>
        <p:nvSpPr>
          <p:cNvPr id="3" name="Content Placeholder 2">
            <a:extLst>
              <a:ext uri="{FF2B5EF4-FFF2-40B4-BE49-F238E27FC236}">
                <a16:creationId xmlns:a16="http://schemas.microsoft.com/office/drawing/2014/main" id="{AF658F0E-D93E-4476-951E-97A8CC2368F7}"/>
              </a:ext>
            </a:extLst>
          </p:cNvPr>
          <p:cNvSpPr>
            <a:spLocks noGrp="1"/>
          </p:cNvSpPr>
          <p:nvPr>
            <p:ph idx="1"/>
          </p:nvPr>
        </p:nvSpPr>
        <p:spPr>
          <a:xfrm>
            <a:off x="684212" y="379742"/>
            <a:ext cx="10871684" cy="5421967"/>
          </a:xfrm>
        </p:spPr>
        <p:txBody>
          <a:bodyPr>
            <a:normAutofit lnSpcReduction="10000"/>
          </a:bodyPr>
          <a:lstStyle/>
          <a:p>
            <a:pPr algn="ctr"/>
            <a:r>
              <a:rPr lang="en-US" sz="2400" b="1" dirty="0">
                <a:solidFill>
                  <a:schemeClr val="tx1"/>
                </a:solidFill>
              </a:rPr>
              <a:t>Causes of stress</a:t>
            </a:r>
          </a:p>
          <a:p>
            <a:pPr algn="ctr"/>
            <a:r>
              <a:rPr lang="en-US" sz="2400" dirty="0">
                <a:solidFill>
                  <a:schemeClr val="tx1"/>
                </a:solidFill>
              </a:rPr>
              <a:t>Stress is usually a reaction to mental or emotional pressure. </a:t>
            </a:r>
            <a:r>
              <a:rPr lang="en-US" sz="2400" dirty="0" smtClean="0">
                <a:solidFill>
                  <a:schemeClr val="tx1"/>
                </a:solidFill>
              </a:rPr>
              <a:t>                  While </a:t>
            </a:r>
            <a:r>
              <a:rPr lang="en-US" sz="2400" dirty="0">
                <a:solidFill>
                  <a:schemeClr val="tx1"/>
                </a:solidFill>
              </a:rPr>
              <a:t>at times there can be no obvious cause, stress is often related to feeling a loss of control. </a:t>
            </a:r>
          </a:p>
          <a:p>
            <a:pPr algn="ctr"/>
            <a:r>
              <a:rPr lang="en-US" sz="2400" dirty="0">
                <a:solidFill>
                  <a:schemeClr val="tx1"/>
                </a:solidFill>
              </a:rPr>
              <a:t>When you're feeling anxious or scared the fight or flight reaction is triggered and your body releases stress hormones such as adrenaline and cortisol.</a:t>
            </a:r>
          </a:p>
          <a:p>
            <a:pPr algn="ctr"/>
            <a:r>
              <a:rPr lang="en-US" sz="2400" dirty="0">
                <a:solidFill>
                  <a:schemeClr val="tx1"/>
                </a:solidFill>
              </a:rPr>
              <a:t>Some people feel that stress is beneficial for them and helps them to be more productive.</a:t>
            </a:r>
          </a:p>
          <a:p>
            <a:pPr algn="ctr"/>
            <a:r>
              <a:rPr lang="en-US" sz="2400" dirty="0">
                <a:solidFill>
                  <a:schemeClr val="tx1"/>
                </a:solidFill>
              </a:rPr>
              <a:t>However if you are experiencing physical symptoms such as a faster heartbeat or sweating on an ongoing basis, then this is not a healthy level of stress . </a:t>
            </a:r>
            <a:endParaRPr lang="en-US" sz="2400" dirty="0" smtClean="0">
              <a:solidFill>
                <a:schemeClr val="tx1"/>
              </a:solidFill>
            </a:endParaRPr>
          </a:p>
          <a:p>
            <a:pPr algn="ctr"/>
            <a:r>
              <a:rPr lang="en-US" sz="2400" dirty="0" smtClean="0">
                <a:solidFill>
                  <a:schemeClr val="tx1"/>
                </a:solidFill>
              </a:rPr>
              <a:t>If </a:t>
            </a:r>
            <a:r>
              <a:rPr lang="en-US" sz="2400" dirty="0">
                <a:solidFill>
                  <a:schemeClr val="tx1"/>
                </a:solidFill>
              </a:rPr>
              <a:t>you're stressed all the time it can become a problem.</a:t>
            </a:r>
          </a:p>
          <a:p>
            <a:endParaRPr lang="en-GB" dirty="0"/>
          </a:p>
        </p:txBody>
      </p:sp>
    </p:spTree>
    <p:extLst>
      <p:ext uri="{BB962C8B-B14F-4D97-AF65-F5344CB8AC3E}">
        <p14:creationId xmlns:p14="http://schemas.microsoft.com/office/powerpoint/2010/main" val="328347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2C44-AAE3-4357-B088-05C1E1CE371D}"/>
              </a:ext>
            </a:extLst>
          </p:cNvPr>
          <p:cNvSpPr>
            <a:spLocks noGrp="1"/>
          </p:cNvSpPr>
          <p:nvPr>
            <p:ph type="title"/>
          </p:nvPr>
        </p:nvSpPr>
        <p:spPr>
          <a:xfrm>
            <a:off x="684211" y="5367130"/>
            <a:ext cx="11004205" cy="1490870"/>
          </a:xfrm>
        </p:spPr>
        <p:txBody>
          <a:bodyPr>
            <a:normAutofit/>
          </a:bodyPr>
          <a:lstStyle/>
          <a:p>
            <a:pPr algn="ctr"/>
            <a:r>
              <a:rPr lang="en-GB" dirty="0">
                <a:solidFill>
                  <a:srgbClr val="FFFF00"/>
                </a:solidFill>
              </a:rPr>
              <a:t>Managing The Cause</a:t>
            </a:r>
          </a:p>
        </p:txBody>
      </p:sp>
      <p:sp>
        <p:nvSpPr>
          <p:cNvPr id="3" name="Content Placeholder 2">
            <a:extLst>
              <a:ext uri="{FF2B5EF4-FFF2-40B4-BE49-F238E27FC236}">
                <a16:creationId xmlns:a16="http://schemas.microsoft.com/office/drawing/2014/main" id="{8C56EF8E-B4F6-4A9C-8B3E-D33522CD3A90}"/>
              </a:ext>
            </a:extLst>
          </p:cNvPr>
          <p:cNvSpPr>
            <a:spLocks noGrp="1"/>
          </p:cNvSpPr>
          <p:nvPr>
            <p:ph idx="1"/>
          </p:nvPr>
        </p:nvSpPr>
        <p:spPr>
          <a:xfrm>
            <a:off x="684212" y="145774"/>
            <a:ext cx="10911440" cy="5645426"/>
          </a:xfrm>
        </p:spPr>
        <p:txBody>
          <a:bodyPr>
            <a:normAutofit lnSpcReduction="10000"/>
          </a:bodyPr>
          <a:lstStyle/>
          <a:p>
            <a:pPr marL="0" indent="0">
              <a:buNone/>
            </a:pPr>
            <a:endParaRPr lang="en-US" b="1" dirty="0"/>
          </a:p>
          <a:p>
            <a:pPr algn="ctr"/>
            <a:r>
              <a:rPr lang="en-US" dirty="0">
                <a:solidFill>
                  <a:schemeClr val="tx1"/>
                </a:solidFill>
              </a:rPr>
              <a:t>Managing stress is easier if you know what is causing it. </a:t>
            </a:r>
          </a:p>
          <a:p>
            <a:pPr algn="ctr"/>
            <a:r>
              <a:rPr lang="en-US" dirty="0">
                <a:solidFill>
                  <a:schemeClr val="tx1"/>
                </a:solidFill>
              </a:rPr>
              <a:t>Here are some of the common factors that can trigger stress.</a:t>
            </a:r>
          </a:p>
          <a:p>
            <a:pPr algn="ctr"/>
            <a:r>
              <a:rPr lang="en-US" dirty="0">
                <a:solidFill>
                  <a:schemeClr val="tx1"/>
                </a:solidFill>
              </a:rPr>
              <a:t>Feeling under pressure at work</a:t>
            </a:r>
          </a:p>
          <a:p>
            <a:pPr algn="ctr"/>
            <a:r>
              <a:rPr lang="en-US" dirty="0">
                <a:solidFill>
                  <a:schemeClr val="tx1"/>
                </a:solidFill>
              </a:rPr>
              <a:t>Family dynamics, relationship issues, divorce, caring for someone.</a:t>
            </a:r>
          </a:p>
          <a:p>
            <a:pPr algn="ctr"/>
            <a:r>
              <a:rPr lang="en-US" dirty="0">
                <a:solidFill>
                  <a:schemeClr val="tx1"/>
                </a:solidFill>
              </a:rPr>
              <a:t>Financial worries </a:t>
            </a:r>
            <a:r>
              <a:rPr lang="en-US" dirty="0" smtClean="0">
                <a:solidFill>
                  <a:schemeClr val="tx1"/>
                </a:solidFill>
              </a:rPr>
              <a:t>                                                                                                                                   </a:t>
            </a:r>
            <a:r>
              <a:rPr lang="en-US" dirty="0" smtClean="0">
                <a:solidFill>
                  <a:srgbClr val="FFFF00"/>
                </a:solidFill>
              </a:rPr>
              <a:t>( </a:t>
            </a:r>
            <a:r>
              <a:rPr lang="en-US" dirty="0">
                <a:solidFill>
                  <a:srgbClr val="FFFF00"/>
                </a:solidFill>
              </a:rPr>
              <a:t>if you recently experienced financial distress as a result of the pandemic please contact </a:t>
            </a:r>
            <a:r>
              <a:rPr lang="en-US" dirty="0" smtClean="0">
                <a:solidFill>
                  <a:srgbClr val="FFFF00"/>
                </a:solidFill>
              </a:rPr>
              <a:t>our </a:t>
            </a:r>
            <a:r>
              <a:rPr lang="en-US" dirty="0">
                <a:solidFill>
                  <a:srgbClr val="FFFF00"/>
                </a:solidFill>
              </a:rPr>
              <a:t>support worker on 02871377777 to help you explore your options</a:t>
            </a:r>
            <a:r>
              <a:rPr lang="en-US" dirty="0" smtClean="0">
                <a:solidFill>
                  <a:srgbClr val="FFFF00"/>
                </a:solidFill>
              </a:rPr>
              <a:t>.) </a:t>
            </a:r>
            <a:endParaRPr lang="en-US" dirty="0">
              <a:solidFill>
                <a:srgbClr val="FFFF00"/>
              </a:solidFill>
            </a:endParaRPr>
          </a:p>
          <a:p>
            <a:pPr algn="ctr"/>
            <a:r>
              <a:rPr lang="en-US" dirty="0">
                <a:solidFill>
                  <a:schemeClr val="tx1"/>
                </a:solidFill>
              </a:rPr>
              <a:t>Illness, injury or general health worries</a:t>
            </a:r>
          </a:p>
          <a:p>
            <a:pPr algn="ctr"/>
            <a:r>
              <a:rPr lang="en-US" dirty="0">
                <a:solidFill>
                  <a:schemeClr val="tx1"/>
                </a:solidFill>
              </a:rPr>
              <a:t>Bereavement </a:t>
            </a:r>
          </a:p>
          <a:p>
            <a:pPr algn="ctr"/>
            <a:r>
              <a:rPr lang="en-US" dirty="0">
                <a:solidFill>
                  <a:schemeClr val="tx1"/>
                </a:solidFill>
              </a:rPr>
              <a:t>Buying/selling/moving house, having a baby or planning a wedding can all trigger stress</a:t>
            </a:r>
          </a:p>
          <a:p>
            <a:pPr algn="ctr"/>
            <a:r>
              <a:rPr lang="en-US" dirty="0">
                <a:solidFill>
                  <a:schemeClr val="tx1"/>
                </a:solidFill>
              </a:rPr>
              <a:t>You might find it hard to understand why you are feeling this way but talking to someone can help. </a:t>
            </a:r>
          </a:p>
          <a:p>
            <a:endParaRPr lang="en-GB" dirty="0"/>
          </a:p>
        </p:txBody>
      </p:sp>
    </p:spTree>
    <p:extLst>
      <p:ext uri="{BB962C8B-B14F-4D97-AF65-F5344CB8AC3E}">
        <p14:creationId xmlns:p14="http://schemas.microsoft.com/office/powerpoint/2010/main" val="373834044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4106</TotalTime>
  <Words>2040</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Century Gothic</vt:lpstr>
      <vt:lpstr>Wingdings 3</vt:lpstr>
      <vt:lpstr>Slice</vt:lpstr>
      <vt:lpstr> Coping with stress during the covid 19 pandemic</vt:lpstr>
      <vt:lpstr>What is stress?</vt:lpstr>
      <vt:lpstr>Fight or Flight</vt:lpstr>
      <vt:lpstr>Symptoms of stress </vt:lpstr>
      <vt:lpstr>Physical symptoms                                                        of Stress</vt:lpstr>
      <vt:lpstr>Mental Symptoms</vt:lpstr>
      <vt:lpstr>Behaviour changes</vt:lpstr>
      <vt:lpstr>What’s causing my stress?</vt:lpstr>
      <vt:lpstr>Managing The Cause</vt:lpstr>
      <vt:lpstr>Mental wellbeing  while staying  at home </vt:lpstr>
      <vt:lpstr> What can I do?  1. Find out what your employment and benefit rights are. </vt:lpstr>
      <vt:lpstr> 2. Plan  practical  things </vt:lpstr>
      <vt:lpstr>3. Stay in contact                                                        with others </vt:lpstr>
      <vt:lpstr>4. Talk about your worries </vt:lpstr>
      <vt:lpstr>5. Look after your body </vt:lpstr>
      <vt:lpstr>    6. Learn to deal with difficult feelings </vt:lpstr>
      <vt:lpstr>7. Take a break from the news </vt:lpstr>
      <vt:lpstr>8. Carry on doing things you enjoy </vt:lpstr>
      <vt:lpstr>9. Find time to relax </vt:lpstr>
      <vt:lpstr>10. Think about your new daily routine </vt:lpstr>
      <vt:lpstr>11.Sleep Matters</vt:lpstr>
      <vt:lpstr>12. Keep your mind active </vt:lpstr>
      <vt:lpstr>There is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stress?</dc:title>
  <dc:creator>MAN Samantha Roe</dc:creator>
  <cp:lastModifiedBy>Michael Lynch</cp:lastModifiedBy>
  <cp:revision>45</cp:revision>
  <dcterms:created xsi:type="dcterms:W3CDTF">2020-05-05T09:57:40Z</dcterms:created>
  <dcterms:modified xsi:type="dcterms:W3CDTF">2020-05-10T18:42:47Z</dcterms:modified>
</cp:coreProperties>
</file>