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21"/>
  </p:notesMasterIdLst>
  <p:sldIdLst>
    <p:sldId id="287" r:id="rId2"/>
    <p:sldId id="288" r:id="rId3"/>
    <p:sldId id="269" r:id="rId4"/>
    <p:sldId id="256" r:id="rId5"/>
    <p:sldId id="283" r:id="rId6"/>
    <p:sldId id="274" r:id="rId7"/>
    <p:sldId id="277" r:id="rId8"/>
    <p:sldId id="284" r:id="rId9"/>
    <p:sldId id="263" r:id="rId10"/>
    <p:sldId id="285" r:id="rId11"/>
    <p:sldId id="278" r:id="rId12"/>
    <p:sldId id="257" r:id="rId13"/>
    <p:sldId id="264" r:id="rId14"/>
    <p:sldId id="262" r:id="rId15"/>
    <p:sldId id="265" r:id="rId16"/>
    <p:sldId id="280" r:id="rId17"/>
    <p:sldId id="282" r:id="rId18"/>
    <p:sldId id="266" r:id="rId19"/>
    <p:sldId id="268"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E7308E9B-64BE-41D7-92B2-7B567AEE8F22}">
          <p14:sldIdLst>
            <p14:sldId id="287"/>
            <p14:sldId id="288"/>
            <p14:sldId id="269"/>
            <p14:sldId id="256"/>
            <p14:sldId id="283"/>
            <p14:sldId id="274"/>
            <p14:sldId id="277"/>
            <p14:sldId id="284"/>
            <p14:sldId id="263"/>
            <p14:sldId id="285"/>
            <p14:sldId id="278"/>
            <p14:sldId id="257"/>
            <p14:sldId id="264"/>
            <p14:sldId id="262"/>
            <p14:sldId id="265"/>
            <p14:sldId id="280"/>
            <p14:sldId id="282"/>
          </p14:sldIdLst>
        </p14:section>
        <p14:section name="Untitled Section" id="{13FA5F44-4CA6-45CD-B07E-45F5A03A6315}">
          <p14:sldIdLst>
            <p14:sldId id="266"/>
            <p14:sldId id="26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57" autoAdjust="0"/>
  </p:normalViewPr>
  <p:slideViewPr>
    <p:cSldViewPr snapToGrid="0">
      <p:cViewPr varScale="1">
        <p:scale>
          <a:sx n="134" d="100"/>
          <a:sy n="134" d="100"/>
        </p:scale>
        <p:origin x="876"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74119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f63623cf9_0_1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2" name="Google Shape;212;g7f63623cf9_0_1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f63623cf9_0_1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7" name="Google Shape;227;g7f63623cf9_0_1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f63623cf9_0_1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4" name="Google Shape;234;g7f63623cf9_0_1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f63623c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7f63623c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42373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f63623cf9_0_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7f63623cf9_0_7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f63623cf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9" name="Google Shape;149;g7f63623cf9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f63623cf9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7f63623cf9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f63623cf9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7f63623cf9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f63623cf9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7f63623cf9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514350"/>
            <a:ext cx="6000750" cy="222885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2882900"/>
            <a:ext cx="4800600" cy="1460500"/>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flipH="1">
            <a:off x="6171009" y="6350"/>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68659"/>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4209"/>
            <a:ext cx="3639742"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457201"/>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13099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2882900"/>
            <a:ext cx="6228158" cy="3429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9322650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3086100"/>
            <a:ext cx="6401991" cy="14097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411424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514350"/>
            <a:ext cx="6858001"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3225801"/>
            <a:ext cx="6400800" cy="1263649"/>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4" name="TextBox 13"/>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72491399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3849736"/>
            <a:ext cx="6401993" cy="6453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3333525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2946400"/>
            <a:ext cx="6400801" cy="7874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3733800"/>
            <a:ext cx="6400801" cy="762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1" name="TextBox 10"/>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42201217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3575049"/>
            <a:ext cx="6400801" cy="9207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2985679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4627568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514350"/>
            <a:ext cx="1543050" cy="3429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514350"/>
            <a:ext cx="5867400" cy="398145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2810131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4"/>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1600"/>
              </a:spcBef>
              <a:spcAft>
                <a:spcPts val="0"/>
              </a:spcAft>
              <a:buClr>
                <a:schemeClr val="dk1"/>
              </a:buClr>
              <a:buSzPts val="1100"/>
              <a:buNone/>
              <a:defRPr sz="1100"/>
            </a:lvl2pPr>
            <a:lvl3pPr marL="1371600" lvl="2" indent="-228600" algn="l" rtl="0">
              <a:lnSpc>
                <a:spcPct val="90000"/>
              </a:lnSpc>
              <a:spcBef>
                <a:spcPts val="1600"/>
              </a:spcBef>
              <a:spcAft>
                <a:spcPts val="0"/>
              </a:spcAft>
              <a:buClr>
                <a:schemeClr val="dk1"/>
              </a:buClr>
              <a:buSzPts val="900"/>
              <a:buNone/>
              <a:defRPr sz="900"/>
            </a:lvl3pPr>
            <a:lvl4pPr marL="1828800" lvl="3" indent="-228600" algn="l" rtl="0">
              <a:lnSpc>
                <a:spcPct val="90000"/>
              </a:lnSpc>
              <a:spcBef>
                <a:spcPts val="1600"/>
              </a:spcBef>
              <a:spcAft>
                <a:spcPts val="0"/>
              </a:spcAft>
              <a:buClr>
                <a:schemeClr val="dk1"/>
              </a:buClr>
              <a:buSzPts val="800"/>
              <a:buNone/>
              <a:defRPr sz="800"/>
            </a:lvl4pPr>
            <a:lvl5pPr marL="2286000" lvl="4" indent="-228600" algn="l" rtl="0">
              <a:lnSpc>
                <a:spcPct val="90000"/>
              </a:lnSpc>
              <a:spcBef>
                <a:spcPts val="1600"/>
              </a:spcBef>
              <a:spcAft>
                <a:spcPts val="0"/>
              </a:spcAft>
              <a:buClr>
                <a:schemeClr val="dk1"/>
              </a:buClr>
              <a:buSzPts val="800"/>
              <a:buNone/>
              <a:defRPr sz="800"/>
            </a:lvl5pPr>
            <a:lvl6pPr marL="2743200" lvl="5" indent="-228600" algn="l" rtl="0">
              <a:lnSpc>
                <a:spcPct val="90000"/>
              </a:lnSpc>
              <a:spcBef>
                <a:spcPts val="1600"/>
              </a:spcBef>
              <a:spcAft>
                <a:spcPts val="0"/>
              </a:spcAft>
              <a:buClr>
                <a:schemeClr val="dk1"/>
              </a:buClr>
              <a:buSzPts val="800"/>
              <a:buNone/>
              <a:defRPr sz="800"/>
            </a:lvl6pPr>
            <a:lvl7pPr marL="3200400" lvl="6" indent="-228600" algn="l" rtl="0">
              <a:lnSpc>
                <a:spcPct val="90000"/>
              </a:lnSpc>
              <a:spcBef>
                <a:spcPts val="1600"/>
              </a:spcBef>
              <a:spcAft>
                <a:spcPts val="0"/>
              </a:spcAft>
              <a:buClr>
                <a:schemeClr val="dk1"/>
              </a:buClr>
              <a:buSzPts val="800"/>
              <a:buNone/>
              <a:defRPr sz="800"/>
            </a:lvl7pPr>
            <a:lvl8pPr marL="3657600" lvl="7" indent="-228600" algn="l" rtl="0">
              <a:lnSpc>
                <a:spcPct val="90000"/>
              </a:lnSpc>
              <a:spcBef>
                <a:spcPts val="1600"/>
              </a:spcBef>
              <a:spcAft>
                <a:spcPts val="0"/>
              </a:spcAft>
              <a:buClr>
                <a:schemeClr val="dk1"/>
              </a:buClr>
              <a:buSzPts val="800"/>
              <a:buNone/>
              <a:defRPr sz="800"/>
            </a:lvl8pPr>
            <a:lvl9pPr marL="4114800" lvl="8" indent="-228600" algn="l" rtl="0">
              <a:lnSpc>
                <a:spcPct val="90000"/>
              </a:lnSpc>
              <a:spcBef>
                <a:spcPts val="1600"/>
              </a:spcBef>
              <a:spcAft>
                <a:spcPts val="1600"/>
              </a:spcAft>
              <a:buClr>
                <a:schemeClr val="dk1"/>
              </a:buClr>
              <a:buSzPts val="800"/>
              <a:buNone/>
              <a:defRPr sz="800"/>
            </a:lvl9pPr>
          </a:lstStyle>
          <a:p>
            <a:endParaRPr/>
          </a:p>
        </p:txBody>
      </p:sp>
      <p:sp>
        <p:nvSpPr>
          <p:cNvPr id="60" name="Google Shape;60;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1983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9385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1504950"/>
            <a:ext cx="6400801" cy="17112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5973763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514351"/>
            <a:ext cx="3703241" cy="27114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514351"/>
            <a:ext cx="3700859" cy="27114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779843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514350"/>
            <a:ext cx="3487340"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59" y="952897"/>
            <a:ext cx="3703241" cy="227290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514350"/>
            <a:ext cx="3498851"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09" y="946546"/>
            <a:ext cx="3696891" cy="227290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2014178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9353843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58666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514350"/>
            <a:ext cx="4457701" cy="398145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1657350"/>
            <a:ext cx="2743200" cy="156845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5628226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085850"/>
            <a:ext cx="4514850" cy="85725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082800"/>
            <a:ext cx="4516041" cy="15367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7694478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222500"/>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4629150"/>
            <a:ext cx="1200150" cy="273844"/>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B61BEF0D-F0BB-DE4B-95CE-6DB70DBA9567}" type="datetimeFigureOut">
              <a:rPr lang="en-US" dirty="0"/>
              <a:pPr/>
              <a:t>4/16/2020</a:t>
            </a:fld>
            <a:endParaRPr lang="en-US" dirty="0"/>
          </a:p>
        </p:txBody>
      </p:sp>
      <p:sp>
        <p:nvSpPr>
          <p:cNvPr id="5" name="Footer Placeholder 4"/>
          <p:cNvSpPr>
            <a:spLocks noGrp="1"/>
          </p:cNvSpPr>
          <p:nvPr>
            <p:ph type="ftr" sz="quarter" idx="3"/>
          </p:nvPr>
        </p:nvSpPr>
        <p:spPr>
          <a:xfrm>
            <a:off x="513159" y="4629150"/>
            <a:ext cx="5657850" cy="273844"/>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2400" y="4183857"/>
            <a:ext cx="856684" cy="502444"/>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8497590"/>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hf sldNum="0"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https://www.mentalhealth.org.uk/publications/how-manage-and-reduce-stres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mentalhealth.org.uk/sites/default/files/boilingpoint.pdf"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admin@man-ni.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mentalhealth.org.uk/sites/default/files/boilingpoint.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independent.co.uk/life-style/anger-management-expert-guide-identify-source-how-to-deal-with-rage-issues-stress-shame-depression-a7534076.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8334E1-ACBB-4A5E-B054-99A5F5E03629}"/>
              </a:ext>
            </a:extLst>
          </p:cNvPr>
          <p:cNvPicPr/>
          <p:nvPr/>
        </p:nvPicPr>
        <p:blipFill>
          <a:blip r:embed="rId2" cstate="print"/>
          <a:srcRect/>
          <a:stretch>
            <a:fillRect/>
          </a:stretch>
        </p:blipFill>
        <p:spPr>
          <a:xfrm>
            <a:off x="0" y="1"/>
            <a:ext cx="6879265" cy="1594884"/>
          </a:xfrm>
          <a:prstGeom prst="rect">
            <a:avLst/>
          </a:prstGeom>
          <a:noFill/>
          <a:ln>
            <a:noFill/>
            <a:prstDash/>
          </a:ln>
        </p:spPr>
      </p:pic>
      <p:pic>
        <p:nvPicPr>
          <p:cNvPr id="3" name="Picture 8" descr="The Henry Smith Charity | Ideal for All">
            <a:extLst>
              <a:ext uri="{FF2B5EF4-FFF2-40B4-BE49-F238E27FC236}">
                <a16:creationId xmlns:a16="http://schemas.microsoft.com/office/drawing/2014/main" id="{31FDD045-C015-420F-A0B5-EDB08CEC0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265" y="0"/>
            <a:ext cx="2264735" cy="15948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CB51FBE-11D7-4C21-9246-14A7E870A951}"/>
              </a:ext>
            </a:extLst>
          </p:cNvPr>
          <p:cNvSpPr txBox="1"/>
          <p:nvPr/>
        </p:nvSpPr>
        <p:spPr>
          <a:xfrm>
            <a:off x="202786" y="4352544"/>
            <a:ext cx="4576478" cy="523220"/>
          </a:xfrm>
          <a:prstGeom prst="rect">
            <a:avLst/>
          </a:prstGeom>
          <a:noFill/>
        </p:spPr>
        <p:txBody>
          <a:bodyPr wrap="square" rtlCol="0">
            <a:spAutoFit/>
          </a:bodyPr>
          <a:lstStyle/>
          <a:p>
            <a:pPr algn="ctr"/>
            <a:r>
              <a:rPr lang="en-GB" b="1" dirty="0">
                <a:solidFill>
                  <a:srgbClr val="FFFF00"/>
                </a:solidFill>
              </a:rPr>
              <a:t>Samantha Roe</a:t>
            </a:r>
          </a:p>
          <a:p>
            <a:pPr algn="ctr"/>
            <a:r>
              <a:rPr lang="en-GB" b="1" dirty="0">
                <a:solidFill>
                  <a:srgbClr val="FFFF00"/>
                </a:solidFill>
              </a:rPr>
              <a:t>Crisis Intervention Officer  MAN      </a:t>
            </a:r>
          </a:p>
        </p:txBody>
      </p:sp>
      <p:pic>
        <p:nvPicPr>
          <p:cNvPr id="4098" name="Picture 2" descr="August 25 - Blood Boiling Anger - FaithBites">
            <a:extLst>
              <a:ext uri="{FF2B5EF4-FFF2-40B4-BE49-F238E27FC236}">
                <a16:creationId xmlns:a16="http://schemas.microsoft.com/office/drawing/2014/main" id="{B24209B1-4729-4270-A251-DB9134D407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3219449"/>
            <a:ext cx="2371725" cy="19240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57313" y="2085975"/>
            <a:ext cx="5822156" cy="1446550"/>
          </a:xfrm>
          <a:prstGeom prst="rect">
            <a:avLst/>
          </a:prstGeom>
          <a:noFill/>
        </p:spPr>
        <p:txBody>
          <a:bodyPr wrap="square" rtlCol="0">
            <a:spAutoFit/>
          </a:bodyPr>
          <a:lstStyle/>
          <a:p>
            <a:pPr algn="ctr"/>
            <a:r>
              <a:rPr lang="en-GB" sz="4400" dirty="0" smtClean="0"/>
              <a:t>Exploring the Emotion of Anger </a:t>
            </a:r>
            <a:endParaRPr lang="en-GB" sz="4400" dirty="0"/>
          </a:p>
        </p:txBody>
      </p:sp>
    </p:spTree>
    <p:extLst>
      <p:ext uri="{BB962C8B-B14F-4D97-AF65-F5344CB8AC3E}">
        <p14:creationId xmlns:p14="http://schemas.microsoft.com/office/powerpoint/2010/main" val="3580005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558B73-EA8E-49AC-A1D5-18A63A315E07}"/>
              </a:ext>
            </a:extLst>
          </p:cNvPr>
          <p:cNvSpPr/>
          <p:nvPr/>
        </p:nvSpPr>
        <p:spPr>
          <a:xfrm>
            <a:off x="135104" y="265814"/>
            <a:ext cx="8984512" cy="4801314"/>
          </a:xfrm>
          <a:prstGeom prst="rect">
            <a:avLst/>
          </a:prstGeom>
        </p:spPr>
        <p:txBody>
          <a:bodyPr wrap="square">
            <a:spAutoFit/>
          </a:bodyPr>
          <a:lstStyle/>
          <a:p>
            <a:pPr algn="ctr"/>
            <a:r>
              <a:rPr lang="en-US" sz="1600" b="1" dirty="0" smtClean="0">
                <a:solidFill>
                  <a:schemeClr val="tx1"/>
                </a:solidFill>
                <a:latin typeface="Raleway"/>
              </a:rPr>
              <a:t>Below some tips </a:t>
            </a:r>
            <a:r>
              <a:rPr lang="en-US" sz="1600" b="1" dirty="0">
                <a:solidFill>
                  <a:schemeClr val="tx1"/>
                </a:solidFill>
                <a:latin typeface="Raleway"/>
              </a:rPr>
              <a:t>from </a:t>
            </a:r>
            <a:r>
              <a:rPr lang="en-US" sz="1600" b="1" dirty="0" smtClean="0">
                <a:solidFill>
                  <a:schemeClr val="tx1"/>
                </a:solidFill>
                <a:latin typeface="Raleway"/>
              </a:rPr>
              <a:t>The </a:t>
            </a:r>
            <a:r>
              <a:rPr lang="en-US" sz="1600" b="1" dirty="0">
                <a:solidFill>
                  <a:schemeClr val="tx1"/>
                </a:solidFill>
                <a:latin typeface="Raleway"/>
              </a:rPr>
              <a:t>Mental Health Foundation to help manage stress</a:t>
            </a:r>
          </a:p>
          <a:p>
            <a:pPr algn="ctr"/>
            <a:endParaRPr lang="en-US" b="1" dirty="0">
              <a:solidFill>
                <a:srgbClr val="578D8D"/>
              </a:solidFill>
              <a:latin typeface="Raleway"/>
            </a:endParaRPr>
          </a:p>
          <a:p>
            <a:pPr algn="ctr"/>
            <a:r>
              <a:rPr lang="en-US" b="1" dirty="0" smtClean="0">
                <a:solidFill>
                  <a:schemeClr val="tx1"/>
                </a:solidFill>
                <a:latin typeface="Raleway"/>
              </a:rPr>
              <a:t>Realise </a:t>
            </a:r>
            <a:r>
              <a:rPr lang="en-US" b="1" dirty="0">
                <a:solidFill>
                  <a:schemeClr val="tx1"/>
                </a:solidFill>
                <a:latin typeface="Raleway"/>
              </a:rPr>
              <a:t>when it is causing you a </a:t>
            </a:r>
            <a:r>
              <a:rPr lang="en-US" b="1" dirty="0" smtClean="0">
                <a:solidFill>
                  <a:schemeClr val="tx1"/>
                </a:solidFill>
                <a:latin typeface="Raleway"/>
              </a:rPr>
              <a:t>problem</a:t>
            </a:r>
            <a:endParaRPr lang="en-US" b="1" dirty="0">
              <a:solidFill>
                <a:schemeClr val="tx1"/>
              </a:solidFill>
              <a:latin typeface="Raleway"/>
            </a:endParaRPr>
          </a:p>
          <a:p>
            <a:pPr marL="285750" indent="-285750" algn="ctr">
              <a:buFont typeface="Wingdings" panose="05000000000000000000" pitchFamily="2" charset="2"/>
              <a:buChar char="Ø"/>
            </a:pPr>
            <a:r>
              <a:rPr lang="en-US" dirty="0">
                <a:solidFill>
                  <a:schemeClr val="bg1"/>
                </a:solidFill>
                <a:latin typeface="Raleway"/>
              </a:rPr>
              <a:t>Try to make the connection between feeling tired or ill and the pressures you are faced </a:t>
            </a:r>
            <a:r>
              <a:rPr lang="en-US" dirty="0" smtClean="0">
                <a:solidFill>
                  <a:schemeClr val="bg1"/>
                </a:solidFill>
                <a:latin typeface="Raleway"/>
              </a:rPr>
              <a:t>with.</a:t>
            </a:r>
            <a:endParaRPr lang="en-US" dirty="0">
              <a:solidFill>
                <a:schemeClr val="bg1"/>
              </a:solidFill>
              <a:latin typeface="Raleway"/>
            </a:endParaRPr>
          </a:p>
          <a:p>
            <a:pPr marL="285750" indent="-285750" algn="ctr">
              <a:buFont typeface="Wingdings" panose="05000000000000000000" pitchFamily="2" charset="2"/>
              <a:buChar char="Ø"/>
            </a:pPr>
            <a:r>
              <a:rPr lang="en-US" dirty="0">
                <a:solidFill>
                  <a:schemeClr val="bg1"/>
                </a:solidFill>
                <a:latin typeface="Raleway"/>
              </a:rPr>
              <a:t>Look out for physical warnings such as tense muscles, over-tiredness, headaches or </a:t>
            </a:r>
            <a:r>
              <a:rPr lang="en-US" dirty="0" smtClean="0">
                <a:solidFill>
                  <a:schemeClr val="bg1"/>
                </a:solidFill>
                <a:latin typeface="Raleway"/>
              </a:rPr>
              <a:t>migraines.</a:t>
            </a:r>
          </a:p>
          <a:p>
            <a:pPr marL="285750" indent="-285750" algn="ctr">
              <a:buFont typeface="Wingdings" panose="05000000000000000000" pitchFamily="2" charset="2"/>
              <a:buChar char="Ø"/>
            </a:pPr>
            <a:endParaRPr lang="en-US" dirty="0">
              <a:solidFill>
                <a:srgbClr val="555555"/>
              </a:solidFill>
              <a:latin typeface="Raleway"/>
            </a:endParaRPr>
          </a:p>
          <a:p>
            <a:pPr algn="ctr"/>
            <a:r>
              <a:rPr lang="en-US" b="1" dirty="0">
                <a:solidFill>
                  <a:schemeClr val="tx1"/>
                </a:solidFill>
                <a:latin typeface="Raleway"/>
              </a:rPr>
              <a:t>2. Identify the causes</a:t>
            </a:r>
          </a:p>
          <a:p>
            <a:pPr algn="ctr"/>
            <a:r>
              <a:rPr lang="en-US" dirty="0" smtClean="0">
                <a:solidFill>
                  <a:schemeClr val="bg1"/>
                </a:solidFill>
                <a:latin typeface="Raleway"/>
              </a:rPr>
              <a:t>Sort </a:t>
            </a:r>
            <a:r>
              <a:rPr lang="en-US" dirty="0">
                <a:solidFill>
                  <a:schemeClr val="bg1"/>
                </a:solidFill>
                <a:latin typeface="Raleway"/>
              </a:rPr>
              <a:t>the possible reasons for your stress into three categories </a:t>
            </a:r>
            <a:endParaRPr lang="en-US" dirty="0" smtClean="0">
              <a:solidFill>
                <a:schemeClr val="bg1"/>
              </a:solidFill>
              <a:latin typeface="Raleway"/>
            </a:endParaRPr>
          </a:p>
          <a:p>
            <a:pPr marL="285750" indent="-285750" algn="ctr">
              <a:buFont typeface="Wingdings" panose="05000000000000000000" pitchFamily="2" charset="2"/>
              <a:buChar char="Ø"/>
            </a:pPr>
            <a:r>
              <a:rPr lang="en-US" dirty="0" smtClean="0">
                <a:solidFill>
                  <a:schemeClr val="bg1"/>
                </a:solidFill>
                <a:latin typeface="Raleway"/>
              </a:rPr>
              <a:t>1</a:t>
            </a:r>
            <a:r>
              <a:rPr lang="en-US" dirty="0">
                <a:solidFill>
                  <a:schemeClr val="bg1"/>
                </a:solidFill>
                <a:latin typeface="Raleway"/>
              </a:rPr>
              <a:t>) those with a practical solution </a:t>
            </a:r>
            <a:endParaRPr lang="en-US" dirty="0" smtClean="0">
              <a:solidFill>
                <a:schemeClr val="bg1"/>
              </a:solidFill>
              <a:latin typeface="Raleway"/>
            </a:endParaRPr>
          </a:p>
          <a:p>
            <a:pPr marL="285750" indent="-285750" algn="ctr">
              <a:buFont typeface="Wingdings" panose="05000000000000000000" pitchFamily="2" charset="2"/>
              <a:buChar char="Ø"/>
            </a:pPr>
            <a:r>
              <a:rPr lang="en-US" dirty="0" smtClean="0">
                <a:solidFill>
                  <a:schemeClr val="bg1"/>
                </a:solidFill>
                <a:latin typeface="Raleway"/>
              </a:rPr>
              <a:t>2</a:t>
            </a:r>
            <a:r>
              <a:rPr lang="en-US" dirty="0">
                <a:solidFill>
                  <a:schemeClr val="bg1"/>
                </a:solidFill>
                <a:latin typeface="Raleway"/>
              </a:rPr>
              <a:t>) </a:t>
            </a:r>
            <a:r>
              <a:rPr lang="en-US" dirty="0" smtClean="0">
                <a:solidFill>
                  <a:schemeClr val="bg1"/>
                </a:solidFill>
                <a:latin typeface="Raleway"/>
              </a:rPr>
              <a:t>those </a:t>
            </a:r>
            <a:r>
              <a:rPr lang="en-US" dirty="0">
                <a:solidFill>
                  <a:schemeClr val="bg1"/>
                </a:solidFill>
                <a:latin typeface="Raleway"/>
              </a:rPr>
              <a:t>that will get better given time </a:t>
            </a:r>
            <a:endParaRPr lang="en-US" dirty="0" smtClean="0">
              <a:solidFill>
                <a:schemeClr val="bg1"/>
              </a:solidFill>
              <a:latin typeface="Raleway"/>
            </a:endParaRPr>
          </a:p>
          <a:p>
            <a:pPr marL="285750" indent="-285750" algn="ctr">
              <a:buFont typeface="Wingdings" panose="05000000000000000000" pitchFamily="2" charset="2"/>
              <a:buChar char="Ø"/>
            </a:pPr>
            <a:r>
              <a:rPr lang="en-US" dirty="0" smtClean="0">
                <a:solidFill>
                  <a:schemeClr val="bg1"/>
                </a:solidFill>
                <a:latin typeface="Raleway"/>
              </a:rPr>
              <a:t> </a:t>
            </a:r>
            <a:r>
              <a:rPr lang="en-US" dirty="0">
                <a:solidFill>
                  <a:schemeClr val="bg1"/>
                </a:solidFill>
                <a:latin typeface="Raleway"/>
              </a:rPr>
              <a:t>3) those you can’t do anything about</a:t>
            </a:r>
          </a:p>
          <a:p>
            <a:pPr algn="ctr"/>
            <a:r>
              <a:rPr lang="en-US" dirty="0">
                <a:solidFill>
                  <a:schemeClr val="bg1"/>
                </a:solidFill>
                <a:latin typeface="Raleway"/>
              </a:rPr>
              <a:t>Try to release the worry of those in the second and third groups and let them </a:t>
            </a:r>
            <a:r>
              <a:rPr lang="en-US" dirty="0" smtClean="0">
                <a:solidFill>
                  <a:schemeClr val="bg1"/>
                </a:solidFill>
                <a:latin typeface="Raleway"/>
              </a:rPr>
              <a:t>go</a:t>
            </a:r>
          </a:p>
          <a:p>
            <a:pPr algn="ctr"/>
            <a:endParaRPr lang="en-US" dirty="0">
              <a:solidFill>
                <a:schemeClr val="bg1"/>
              </a:solidFill>
              <a:latin typeface="Raleway"/>
            </a:endParaRPr>
          </a:p>
          <a:p>
            <a:pPr algn="ctr"/>
            <a:r>
              <a:rPr lang="en-US" b="1" dirty="0">
                <a:solidFill>
                  <a:schemeClr val="tx1"/>
                </a:solidFill>
                <a:latin typeface="Raleway"/>
              </a:rPr>
              <a:t>3. Review your lifestyle</a:t>
            </a:r>
          </a:p>
          <a:p>
            <a:pPr marL="285750" indent="-285750" algn="ctr">
              <a:buFont typeface="Wingdings" panose="05000000000000000000" pitchFamily="2" charset="2"/>
              <a:buChar char="Ø"/>
            </a:pPr>
            <a:r>
              <a:rPr lang="en-US" dirty="0">
                <a:solidFill>
                  <a:schemeClr val="bg1"/>
                </a:solidFill>
                <a:latin typeface="Raleway"/>
              </a:rPr>
              <a:t> Could you be taking on too much?</a:t>
            </a:r>
          </a:p>
          <a:p>
            <a:pPr marL="285750" indent="-285750" algn="ctr">
              <a:buFont typeface="Wingdings" panose="05000000000000000000" pitchFamily="2" charset="2"/>
              <a:buChar char="Ø"/>
            </a:pPr>
            <a:r>
              <a:rPr lang="en-US" dirty="0">
                <a:solidFill>
                  <a:schemeClr val="bg1"/>
                </a:solidFill>
                <a:latin typeface="Raleway"/>
              </a:rPr>
              <a:t>Are there things you are doing which could be handed over to someone else?</a:t>
            </a:r>
          </a:p>
          <a:p>
            <a:pPr marL="285750" indent="-285750" algn="ctr">
              <a:buFont typeface="Wingdings" panose="05000000000000000000" pitchFamily="2" charset="2"/>
              <a:buChar char="Ø"/>
            </a:pPr>
            <a:r>
              <a:rPr lang="en-US" dirty="0">
                <a:solidFill>
                  <a:schemeClr val="bg1"/>
                </a:solidFill>
                <a:latin typeface="Raleway"/>
              </a:rPr>
              <a:t>Can you do things in a more leisurely way</a:t>
            </a:r>
            <a:r>
              <a:rPr lang="en-US" dirty="0" smtClean="0">
                <a:solidFill>
                  <a:schemeClr val="bg1"/>
                </a:solidFill>
                <a:latin typeface="Raleway"/>
              </a:rPr>
              <a:t>?</a:t>
            </a:r>
          </a:p>
          <a:p>
            <a:pPr algn="ctr"/>
            <a:endParaRPr lang="en-US" dirty="0">
              <a:solidFill>
                <a:schemeClr val="bg1"/>
              </a:solidFill>
              <a:latin typeface="Raleway"/>
            </a:endParaRPr>
          </a:p>
          <a:p>
            <a:pPr algn="ctr"/>
            <a:r>
              <a:rPr lang="en-US" dirty="0" smtClean="0">
                <a:solidFill>
                  <a:schemeClr val="bg1"/>
                </a:solidFill>
                <a:latin typeface="Raleway"/>
              </a:rPr>
              <a:t>Acting </a:t>
            </a:r>
            <a:r>
              <a:rPr lang="en-US" dirty="0">
                <a:solidFill>
                  <a:schemeClr val="bg1"/>
                </a:solidFill>
                <a:latin typeface="Raleway"/>
              </a:rPr>
              <a:t>on the </a:t>
            </a:r>
            <a:r>
              <a:rPr lang="en-US" dirty="0" smtClean="0">
                <a:solidFill>
                  <a:schemeClr val="bg1"/>
                </a:solidFill>
                <a:latin typeface="Raleway"/>
              </a:rPr>
              <a:t>answers </a:t>
            </a:r>
            <a:r>
              <a:rPr lang="en-US" dirty="0">
                <a:solidFill>
                  <a:schemeClr val="bg1"/>
                </a:solidFill>
                <a:latin typeface="Raleway"/>
              </a:rPr>
              <a:t>to these </a:t>
            </a:r>
            <a:r>
              <a:rPr lang="en-US" dirty="0" smtClean="0">
                <a:solidFill>
                  <a:schemeClr val="bg1"/>
                </a:solidFill>
                <a:latin typeface="Raleway"/>
              </a:rPr>
              <a:t>questions may require prioritising </a:t>
            </a:r>
            <a:r>
              <a:rPr lang="en-US" dirty="0">
                <a:solidFill>
                  <a:schemeClr val="bg1"/>
                </a:solidFill>
                <a:latin typeface="Raleway"/>
              </a:rPr>
              <a:t>things you are trying to achieve </a:t>
            </a:r>
            <a:r>
              <a:rPr lang="en-US" dirty="0" smtClean="0">
                <a:solidFill>
                  <a:schemeClr val="bg1"/>
                </a:solidFill>
                <a:latin typeface="Raleway"/>
              </a:rPr>
              <a:t>                                  and re-</a:t>
            </a:r>
            <a:r>
              <a:rPr lang="en-US" dirty="0" err="1" smtClean="0">
                <a:solidFill>
                  <a:schemeClr val="bg1"/>
                </a:solidFill>
                <a:latin typeface="Raleway"/>
              </a:rPr>
              <a:t>organising</a:t>
            </a:r>
            <a:r>
              <a:rPr lang="en-US" dirty="0" smtClean="0">
                <a:solidFill>
                  <a:schemeClr val="bg1"/>
                </a:solidFill>
                <a:latin typeface="Raleway"/>
              </a:rPr>
              <a:t> your life to release the pressure that can come from trying to do everything at once</a:t>
            </a:r>
          </a:p>
          <a:p>
            <a:pPr algn="ctr">
              <a:buFont typeface="Arial" panose="020B0604020202020204" pitchFamily="34" charset="0"/>
              <a:buChar char="•"/>
            </a:pPr>
            <a:endParaRPr lang="en-US" sz="1200" dirty="0">
              <a:solidFill>
                <a:srgbClr val="555555"/>
              </a:solidFill>
              <a:latin typeface="Raleway"/>
            </a:endParaRPr>
          </a:p>
          <a:p>
            <a:pPr algn="ctr">
              <a:buFont typeface="Arial" panose="020B0604020202020204" pitchFamily="34" charset="0"/>
              <a:buChar char="•"/>
            </a:pPr>
            <a:r>
              <a:rPr lang="en-GB" sz="1200" dirty="0">
                <a:solidFill>
                  <a:srgbClr val="FFFF00"/>
                </a:solidFill>
                <a:hlinkClick r:id="rId2"/>
              </a:rPr>
              <a:t> https://www.mentalhealth.org.uk/publications/how-manage-and-reduce-stress</a:t>
            </a:r>
            <a:endParaRPr lang="en-US" sz="1200" dirty="0">
              <a:solidFill>
                <a:srgbClr val="FFFF00"/>
              </a:solidFill>
              <a:latin typeface="Raleway"/>
            </a:endParaRPr>
          </a:p>
        </p:txBody>
      </p:sp>
    </p:spTree>
    <p:extLst>
      <p:ext uri="{BB962C8B-B14F-4D97-AF65-F5344CB8AC3E}">
        <p14:creationId xmlns:p14="http://schemas.microsoft.com/office/powerpoint/2010/main" val="1469020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D9B572-35F2-4CDA-8264-719767D8DB72}"/>
              </a:ext>
            </a:extLst>
          </p:cNvPr>
          <p:cNvSpPr txBox="1"/>
          <p:nvPr/>
        </p:nvSpPr>
        <p:spPr>
          <a:xfrm>
            <a:off x="871870" y="489098"/>
            <a:ext cx="5543218" cy="4524315"/>
          </a:xfrm>
          <a:prstGeom prst="rect">
            <a:avLst/>
          </a:prstGeom>
          <a:noFill/>
        </p:spPr>
        <p:txBody>
          <a:bodyPr wrap="square" rtlCol="0">
            <a:spAutoFit/>
          </a:bodyPr>
          <a:lstStyle/>
          <a:p>
            <a:r>
              <a:rPr lang="en-GB" sz="1800" dirty="0"/>
              <a:t>Now we have established the relationship between anger and stress and the symptoms of stress, we will now look at the physical responses that our bodies have when we are angry. </a:t>
            </a:r>
            <a:endParaRPr lang="en-GB" sz="1800" dirty="0" smtClean="0"/>
          </a:p>
          <a:p>
            <a:endParaRPr lang="en-GB" sz="1800" dirty="0" smtClean="0"/>
          </a:p>
          <a:p>
            <a:r>
              <a:rPr lang="en-GB" sz="1800" dirty="0" smtClean="0"/>
              <a:t>Some </a:t>
            </a:r>
            <a:r>
              <a:rPr lang="en-GB" sz="1800" dirty="0"/>
              <a:t>of us may not be aware in how our anger manifests physically and may not realise how this physical manifestation of anger can make others feel. </a:t>
            </a:r>
            <a:endParaRPr lang="en-GB" sz="1800" dirty="0" smtClean="0"/>
          </a:p>
          <a:p>
            <a:endParaRPr lang="en-GB" sz="1800" dirty="0" smtClean="0"/>
          </a:p>
          <a:p>
            <a:r>
              <a:rPr lang="en-GB" sz="1800" dirty="0" smtClean="0"/>
              <a:t>It </a:t>
            </a:r>
            <a:r>
              <a:rPr lang="en-GB" sz="1800" dirty="0"/>
              <a:t>is important to be aware of the physical changes that happen in our bodies when we are angry and be aware of the effect that anger has on others. </a:t>
            </a:r>
            <a:endParaRPr lang="en-GB" sz="1800" dirty="0" smtClean="0"/>
          </a:p>
          <a:p>
            <a:endParaRPr lang="en-GB" sz="1800" dirty="0" smtClean="0"/>
          </a:p>
          <a:p>
            <a:r>
              <a:rPr lang="en-GB" sz="1800" dirty="0" smtClean="0"/>
              <a:t>Recognising </a:t>
            </a:r>
            <a:r>
              <a:rPr lang="en-GB" sz="1800" dirty="0"/>
              <a:t>our emotions is key to being able to manage them.  </a:t>
            </a:r>
          </a:p>
        </p:txBody>
      </p:sp>
      <p:pic>
        <p:nvPicPr>
          <p:cNvPr id="3" name="Picture 2">
            <a:extLst>
              <a:ext uri="{FF2B5EF4-FFF2-40B4-BE49-F238E27FC236}">
                <a16:creationId xmlns:a16="http://schemas.microsoft.com/office/drawing/2014/main" id="{D71D8351-E958-4474-B9B6-ADD44720DEA8}"/>
              </a:ext>
            </a:extLst>
          </p:cNvPr>
          <p:cNvPicPr>
            <a:picLocks noChangeAspect="1"/>
          </p:cNvPicPr>
          <p:nvPr/>
        </p:nvPicPr>
        <p:blipFill>
          <a:blip r:embed="rId2"/>
          <a:stretch>
            <a:fillRect/>
          </a:stretch>
        </p:blipFill>
        <p:spPr>
          <a:xfrm>
            <a:off x="6550819" y="2418408"/>
            <a:ext cx="2593181" cy="2593181"/>
          </a:xfrm>
          <a:prstGeom prst="rect">
            <a:avLst/>
          </a:prstGeom>
        </p:spPr>
      </p:pic>
    </p:spTree>
    <p:extLst>
      <p:ext uri="{BB962C8B-B14F-4D97-AF65-F5344CB8AC3E}">
        <p14:creationId xmlns:p14="http://schemas.microsoft.com/office/powerpoint/2010/main" val="4256563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628650" y="95250"/>
            <a:ext cx="7886700" cy="470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000"/>
              <a:buFont typeface="Calibri"/>
              <a:buNone/>
            </a:pPr>
            <a:r>
              <a:rPr lang="en" sz="3000" b="1" i="1" u="sng" dirty="0"/>
              <a:t>Anger and the body</a:t>
            </a:r>
            <a:endParaRPr sz="3000" b="1" i="1" u="sng" dirty="0"/>
          </a:p>
        </p:txBody>
      </p:sp>
      <p:sp>
        <p:nvSpPr>
          <p:cNvPr id="2" name="TextBox 1">
            <a:extLst>
              <a:ext uri="{FF2B5EF4-FFF2-40B4-BE49-F238E27FC236}">
                <a16:creationId xmlns:a16="http://schemas.microsoft.com/office/drawing/2014/main" id="{903E0117-0B6B-4698-B49E-2416CCB5519E}"/>
              </a:ext>
            </a:extLst>
          </p:cNvPr>
          <p:cNvSpPr txBox="1"/>
          <p:nvPr/>
        </p:nvSpPr>
        <p:spPr>
          <a:xfrm>
            <a:off x="628650" y="508801"/>
            <a:ext cx="7632848" cy="1384995"/>
          </a:xfrm>
          <a:prstGeom prst="rect">
            <a:avLst/>
          </a:prstGeom>
          <a:noFill/>
        </p:spPr>
        <p:txBody>
          <a:bodyPr wrap="square" rtlCol="0">
            <a:spAutoFit/>
          </a:bodyPr>
          <a:lstStyle/>
          <a:p>
            <a:r>
              <a:rPr lang="en-GB" dirty="0"/>
              <a:t>When we are angry </a:t>
            </a:r>
            <a:r>
              <a:rPr lang="en-GB" dirty="0" smtClean="0"/>
              <a:t>our </a:t>
            </a:r>
            <a:r>
              <a:rPr lang="en-GB" dirty="0"/>
              <a:t>body releases a hormone called adrenalin, this is part of the body reacting to stress and activating the ‘fight or flight’ response. </a:t>
            </a:r>
            <a:endParaRPr lang="en-GB" dirty="0" smtClean="0"/>
          </a:p>
          <a:p>
            <a:r>
              <a:rPr lang="en-GB" dirty="0" smtClean="0"/>
              <a:t>This </a:t>
            </a:r>
            <a:r>
              <a:rPr lang="en-GB" dirty="0"/>
              <a:t>response goes back to our primal instincts and  when we feel threat </a:t>
            </a:r>
            <a:r>
              <a:rPr lang="en-GB" dirty="0" smtClean="0"/>
              <a:t>our </a:t>
            </a:r>
            <a:r>
              <a:rPr lang="en-GB" dirty="0"/>
              <a:t>body will prepare </a:t>
            </a:r>
            <a:r>
              <a:rPr lang="en-GB" dirty="0" smtClean="0"/>
              <a:t>itself to </a:t>
            </a:r>
            <a:r>
              <a:rPr lang="en-GB" dirty="0"/>
              <a:t>do one of two things, stay and fight or prepare to flee. </a:t>
            </a:r>
            <a:endParaRPr lang="en-GB" dirty="0" smtClean="0"/>
          </a:p>
          <a:p>
            <a:r>
              <a:rPr lang="en-GB" dirty="0" smtClean="0"/>
              <a:t>The </a:t>
            </a:r>
            <a:r>
              <a:rPr lang="en-GB" dirty="0"/>
              <a:t>activation of this response has a physical effect on our bodies. </a:t>
            </a:r>
            <a:r>
              <a:rPr lang="en-GB" dirty="0" smtClean="0"/>
              <a:t>                                                   These </a:t>
            </a:r>
            <a:r>
              <a:rPr lang="en-GB" dirty="0"/>
              <a:t>are some of the  physical responses that you may have when you feel angry.  </a:t>
            </a:r>
          </a:p>
        </p:txBody>
      </p:sp>
      <p:sp>
        <p:nvSpPr>
          <p:cNvPr id="4" name="Content Placeholder 3">
            <a:extLst>
              <a:ext uri="{FF2B5EF4-FFF2-40B4-BE49-F238E27FC236}">
                <a16:creationId xmlns:a16="http://schemas.microsoft.com/office/drawing/2014/main" id="{258BC791-40CC-4385-BA4E-CDEE50EC1257}"/>
              </a:ext>
            </a:extLst>
          </p:cNvPr>
          <p:cNvSpPr>
            <a:spLocks noGrp="1"/>
          </p:cNvSpPr>
          <p:nvPr>
            <p:ph idx="1"/>
          </p:nvPr>
        </p:nvSpPr>
        <p:spPr>
          <a:xfrm flipH="1">
            <a:off x="7878725" y="2934264"/>
            <a:ext cx="45719" cy="45719"/>
          </a:xfrm>
        </p:spPr>
        <p:txBody>
          <a:bodyPr>
            <a:normAutofit fontScale="25000" lnSpcReduction="20000"/>
          </a:bodyPr>
          <a:lstStyle/>
          <a:p>
            <a:endParaRPr lang="en-GB" dirty="0"/>
          </a:p>
        </p:txBody>
      </p:sp>
      <p:pic>
        <p:nvPicPr>
          <p:cNvPr id="2050" name="Picture 2" descr="Oh God, I'm shaking, I feel sick!” (the physiology of fight or ...">
            <a:extLst>
              <a:ext uri="{FF2B5EF4-FFF2-40B4-BE49-F238E27FC236}">
                <a16:creationId xmlns:a16="http://schemas.microsoft.com/office/drawing/2014/main" id="{BDD74CD2-F1FB-4569-936E-E37B61BBE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623" y="1914096"/>
            <a:ext cx="6259387" cy="32294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822"/>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5"/>
          <p:cNvSpPr txBox="1">
            <a:spLocks noGrp="1"/>
          </p:cNvSpPr>
          <p:nvPr>
            <p:ph type="title"/>
          </p:nvPr>
        </p:nvSpPr>
        <p:spPr>
          <a:xfrm>
            <a:off x="629841" y="342900"/>
            <a:ext cx="2949000" cy="7545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2400"/>
              <a:buFont typeface="Calibri"/>
              <a:buNone/>
            </a:pPr>
            <a:r>
              <a:rPr lang="en" b="1" u="sng"/>
              <a:t>How others may see anger in you</a:t>
            </a:r>
            <a:endParaRPr b="1" u="sng"/>
          </a:p>
        </p:txBody>
      </p:sp>
      <p:pic>
        <p:nvPicPr>
          <p:cNvPr id="201" name="Google Shape;201;p35"/>
          <p:cNvPicPr preferRelativeResize="0">
            <a:picLocks noGrp="1"/>
          </p:cNvPicPr>
          <p:nvPr>
            <p:ph type="pic" idx="2"/>
          </p:nvPr>
        </p:nvPicPr>
        <p:blipFill rotWithShape="1">
          <a:blip r:embed="rId3">
            <a:alphaModFix/>
          </a:blip>
          <a:srcRect l="11519" r="11527"/>
          <a:stretch/>
        </p:blipFill>
        <p:spPr>
          <a:xfrm>
            <a:off x="4513668" y="636002"/>
            <a:ext cx="3471900" cy="2741400"/>
          </a:xfrm>
          <a:prstGeom prst="rect">
            <a:avLst/>
          </a:prstGeom>
          <a:noFill/>
          <a:ln>
            <a:noFill/>
          </a:ln>
        </p:spPr>
      </p:pic>
      <p:sp>
        <p:nvSpPr>
          <p:cNvPr id="202" name="Google Shape;202;p35"/>
          <p:cNvSpPr txBox="1">
            <a:spLocks noGrp="1"/>
          </p:cNvSpPr>
          <p:nvPr>
            <p:ph type="body" idx="1"/>
          </p:nvPr>
        </p:nvSpPr>
        <p:spPr>
          <a:xfrm>
            <a:off x="629841" y="1097280"/>
            <a:ext cx="2949000" cy="3304200"/>
          </a:xfrm>
          <a:prstGeom prst="rect">
            <a:avLst/>
          </a:prstGeom>
          <a:noFill/>
          <a:ln>
            <a:noFill/>
          </a:ln>
        </p:spPr>
        <p:txBody>
          <a:bodyPr spcFirstLastPara="1" wrap="square" lIns="68575" tIns="34275" rIns="68575" bIns="34275" anchor="t" anchorCtr="0">
            <a:noAutofit/>
          </a:bodyPr>
          <a:lstStyle/>
          <a:p>
            <a:pPr marL="215900" lvl="0" indent="-215900" algn="l" rtl="0">
              <a:lnSpc>
                <a:spcPct val="90000"/>
              </a:lnSpc>
              <a:spcBef>
                <a:spcPts val="0"/>
              </a:spcBef>
              <a:spcAft>
                <a:spcPts val="0"/>
              </a:spcAft>
              <a:buClr>
                <a:schemeClr val="dk1"/>
              </a:buClr>
              <a:buSzPts val="1200"/>
              <a:buFont typeface="Noto Sans Symbols"/>
              <a:buChar char="❑"/>
            </a:pPr>
            <a:r>
              <a:rPr lang="en"/>
              <a:t>You are panting</a:t>
            </a:r>
            <a:endParaRPr/>
          </a:p>
          <a:p>
            <a:pPr marL="215900" lvl="0" indent="-215900" algn="l" rtl="0">
              <a:lnSpc>
                <a:spcPct val="90000"/>
              </a:lnSpc>
              <a:spcBef>
                <a:spcPts val="800"/>
              </a:spcBef>
              <a:spcAft>
                <a:spcPts val="0"/>
              </a:spcAft>
              <a:buClr>
                <a:schemeClr val="dk1"/>
              </a:buClr>
              <a:buSzPts val="1200"/>
              <a:buFont typeface="Noto Sans Symbols"/>
              <a:buChar char="❑"/>
            </a:pPr>
            <a:r>
              <a:rPr lang="en"/>
              <a:t>Your pulse is racing (maybe visible on your temple)</a:t>
            </a:r>
            <a:endParaRPr/>
          </a:p>
          <a:p>
            <a:pPr marL="215900" lvl="0" indent="-215900" algn="l" rtl="0">
              <a:lnSpc>
                <a:spcPct val="90000"/>
              </a:lnSpc>
              <a:spcBef>
                <a:spcPts val="800"/>
              </a:spcBef>
              <a:spcAft>
                <a:spcPts val="0"/>
              </a:spcAft>
              <a:buClr>
                <a:schemeClr val="dk1"/>
              </a:buClr>
              <a:buSzPts val="1200"/>
              <a:buFont typeface="Noto Sans Symbols"/>
              <a:buChar char="❑"/>
            </a:pPr>
            <a:r>
              <a:rPr lang="en"/>
              <a:t>Your eyes are more widely open than usual and your pupil are dilated</a:t>
            </a:r>
            <a:endParaRPr/>
          </a:p>
          <a:p>
            <a:pPr marL="215900" lvl="0" indent="-215900" algn="l" rtl="0">
              <a:lnSpc>
                <a:spcPct val="90000"/>
              </a:lnSpc>
              <a:spcBef>
                <a:spcPts val="800"/>
              </a:spcBef>
              <a:spcAft>
                <a:spcPts val="0"/>
              </a:spcAft>
              <a:buClr>
                <a:schemeClr val="dk1"/>
              </a:buClr>
              <a:buSzPts val="1200"/>
              <a:buFont typeface="Noto Sans Symbols"/>
              <a:buChar char="❑"/>
            </a:pPr>
            <a:r>
              <a:rPr lang="en"/>
              <a:t>Your facial colour gets refer, but them may turn pale</a:t>
            </a:r>
            <a:endParaRPr/>
          </a:p>
          <a:p>
            <a:pPr marL="215900" lvl="0" indent="-215900" algn="l" rtl="0">
              <a:lnSpc>
                <a:spcPct val="90000"/>
              </a:lnSpc>
              <a:spcBef>
                <a:spcPts val="800"/>
              </a:spcBef>
              <a:spcAft>
                <a:spcPts val="0"/>
              </a:spcAft>
              <a:buClr>
                <a:schemeClr val="dk1"/>
              </a:buClr>
              <a:buSzPts val="1200"/>
              <a:buFont typeface="Noto Sans Symbols"/>
              <a:buChar char="❑"/>
            </a:pPr>
            <a:r>
              <a:rPr lang="en"/>
              <a:t>You are more sensitive to sound</a:t>
            </a:r>
            <a:endParaRPr/>
          </a:p>
          <a:p>
            <a:pPr marL="215900" lvl="0" indent="-215900" algn="l" rtl="0">
              <a:lnSpc>
                <a:spcPct val="90000"/>
              </a:lnSpc>
              <a:spcBef>
                <a:spcPts val="800"/>
              </a:spcBef>
              <a:spcAft>
                <a:spcPts val="0"/>
              </a:spcAft>
              <a:buClr>
                <a:schemeClr val="dk1"/>
              </a:buClr>
              <a:buSzPts val="1200"/>
              <a:buFont typeface="Noto Sans Symbols"/>
              <a:buChar char="❑"/>
            </a:pPr>
            <a:r>
              <a:rPr lang="en"/>
              <a:t>You have more physical strength that usual</a:t>
            </a:r>
            <a:endParaRPr/>
          </a:p>
          <a:p>
            <a:pPr marL="215900" lvl="0" indent="-215900" algn="l" rtl="0">
              <a:lnSpc>
                <a:spcPct val="90000"/>
              </a:lnSpc>
              <a:spcBef>
                <a:spcPts val="800"/>
              </a:spcBef>
              <a:spcAft>
                <a:spcPts val="0"/>
              </a:spcAft>
              <a:buClr>
                <a:schemeClr val="dk1"/>
              </a:buClr>
              <a:buSzPts val="1200"/>
              <a:buFont typeface="Noto Sans Symbols"/>
              <a:buChar char="❑"/>
            </a:pPr>
            <a:r>
              <a:rPr lang="en"/>
              <a:t>Your voice is louder</a:t>
            </a:r>
            <a:endParaRPr/>
          </a:p>
          <a:p>
            <a:pPr marL="215900" lvl="0" indent="-215900" algn="l" rtl="0">
              <a:lnSpc>
                <a:spcPct val="90000"/>
              </a:lnSpc>
              <a:spcBef>
                <a:spcPts val="800"/>
              </a:spcBef>
              <a:spcAft>
                <a:spcPts val="0"/>
              </a:spcAft>
              <a:buClr>
                <a:schemeClr val="dk1"/>
              </a:buClr>
              <a:buSzPts val="1200"/>
              <a:buFont typeface="Noto Sans Symbols"/>
              <a:buChar char="❑"/>
            </a:pPr>
            <a:r>
              <a:rPr lang="en"/>
              <a:t>Your speech is quicker</a:t>
            </a:r>
            <a:endParaRPr/>
          </a:p>
          <a:p>
            <a:pPr marL="215900" lvl="0" indent="-215900" algn="l" rtl="0">
              <a:lnSpc>
                <a:spcPct val="90000"/>
              </a:lnSpc>
              <a:spcBef>
                <a:spcPts val="800"/>
              </a:spcBef>
              <a:spcAft>
                <a:spcPts val="0"/>
              </a:spcAft>
              <a:buClr>
                <a:schemeClr val="dk1"/>
              </a:buClr>
              <a:buSzPts val="1200"/>
              <a:buFont typeface="Noto Sans Symbols"/>
              <a:buChar char="❑"/>
            </a:pPr>
            <a:r>
              <a:rPr lang="en"/>
              <a:t>Your movements are quicker</a:t>
            </a:r>
            <a:endParaRPr/>
          </a:p>
          <a:p>
            <a:pPr marL="215900" lvl="0" indent="-215900" algn="l" rtl="0">
              <a:lnSpc>
                <a:spcPct val="90000"/>
              </a:lnSpc>
              <a:spcBef>
                <a:spcPts val="800"/>
              </a:spcBef>
              <a:spcAft>
                <a:spcPts val="1600"/>
              </a:spcAft>
              <a:buClr>
                <a:schemeClr val="dk1"/>
              </a:buClr>
              <a:buSzPts val="1200"/>
              <a:buFont typeface="Noto Sans Symbols"/>
              <a:buChar char="❑"/>
            </a:pPr>
            <a:r>
              <a:rPr lang="en"/>
              <a:t>Your muscles are tense</a:t>
            </a:r>
            <a:endParaRPr/>
          </a:p>
        </p:txBody>
      </p:sp>
    </p:spTree>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471488" y="205382"/>
            <a:ext cx="8183414" cy="719651"/>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GB" b="1" u="sng" dirty="0"/>
              <a:t>How does anger feel</a:t>
            </a:r>
            <a:endParaRPr b="1" u="sng" dirty="0"/>
          </a:p>
        </p:txBody>
      </p:sp>
      <p:sp>
        <p:nvSpPr>
          <p:cNvPr id="2" name="TextBox 1">
            <a:extLst>
              <a:ext uri="{FF2B5EF4-FFF2-40B4-BE49-F238E27FC236}">
                <a16:creationId xmlns:a16="http://schemas.microsoft.com/office/drawing/2014/main" id="{1B8B8163-3FD0-4049-A65B-747173F53CED}"/>
              </a:ext>
            </a:extLst>
          </p:cNvPr>
          <p:cNvSpPr txBox="1"/>
          <p:nvPr/>
        </p:nvSpPr>
        <p:spPr>
          <a:xfrm>
            <a:off x="350043" y="1105786"/>
            <a:ext cx="5807869" cy="2246769"/>
          </a:xfrm>
          <a:prstGeom prst="rect">
            <a:avLst/>
          </a:prstGeom>
          <a:noFill/>
        </p:spPr>
        <p:txBody>
          <a:bodyPr wrap="square" rtlCol="0">
            <a:spAutoFit/>
          </a:bodyPr>
          <a:lstStyle/>
          <a:p>
            <a:r>
              <a:rPr lang="en-GB" dirty="0"/>
              <a:t>As a result of all the physical changes and release of hormones in the body</a:t>
            </a:r>
            <a:r>
              <a:rPr lang="en-GB" dirty="0" smtClean="0"/>
              <a:t>, </a:t>
            </a:r>
            <a:r>
              <a:rPr lang="en-GB" dirty="0"/>
              <a:t>we </a:t>
            </a:r>
            <a:r>
              <a:rPr lang="en-GB" dirty="0" smtClean="0"/>
              <a:t>are likely </a:t>
            </a:r>
            <a:r>
              <a:rPr lang="en-GB" dirty="0"/>
              <a:t>to feel more alert</a:t>
            </a:r>
            <a:r>
              <a:rPr lang="en-GB" dirty="0" smtClean="0"/>
              <a:t>, </a:t>
            </a:r>
            <a:r>
              <a:rPr lang="en-GB" dirty="0"/>
              <a:t>on guard or hyper vigilant. </a:t>
            </a:r>
            <a:endParaRPr lang="en-GB" dirty="0" smtClean="0"/>
          </a:p>
          <a:p>
            <a:endParaRPr lang="en-GB" dirty="0" smtClean="0"/>
          </a:p>
          <a:p>
            <a:endParaRPr lang="en-GB" dirty="0" smtClean="0"/>
          </a:p>
          <a:p>
            <a:r>
              <a:rPr lang="en-GB" dirty="0" smtClean="0"/>
              <a:t>When </a:t>
            </a:r>
            <a:r>
              <a:rPr lang="en-GB" dirty="0"/>
              <a:t>someone is angry they are likely to feel an increase in temperature, feel their heart beating or experience palpitations and have a surge of energy, the urge to move physically or raise our voices. </a:t>
            </a:r>
            <a:endParaRPr lang="en-GB" dirty="0" smtClean="0"/>
          </a:p>
          <a:p>
            <a:endParaRPr lang="en-GB" dirty="0" smtClean="0"/>
          </a:p>
          <a:p>
            <a:endParaRPr lang="en-GB" dirty="0"/>
          </a:p>
          <a:p>
            <a:r>
              <a:rPr lang="en-GB" dirty="0"/>
              <a:t>R</a:t>
            </a:r>
            <a:r>
              <a:rPr lang="en-GB" dirty="0" smtClean="0"/>
              <a:t>ecognising </a:t>
            </a:r>
            <a:r>
              <a:rPr lang="en-GB" dirty="0"/>
              <a:t>these physical symptoms is essential in managing anger. </a:t>
            </a:r>
          </a:p>
        </p:txBody>
      </p:sp>
      <p:pic>
        <p:nvPicPr>
          <p:cNvPr id="3" name="Picture 2">
            <a:extLst>
              <a:ext uri="{FF2B5EF4-FFF2-40B4-BE49-F238E27FC236}">
                <a16:creationId xmlns:a16="http://schemas.microsoft.com/office/drawing/2014/main" id="{DDE39D81-49ED-4D66-8B66-441C192E4700}"/>
              </a:ext>
            </a:extLst>
          </p:cNvPr>
          <p:cNvPicPr>
            <a:picLocks noChangeAspect="1"/>
          </p:cNvPicPr>
          <p:nvPr/>
        </p:nvPicPr>
        <p:blipFill>
          <a:blip r:embed="rId3"/>
          <a:stretch>
            <a:fillRect/>
          </a:stretch>
        </p:blipFill>
        <p:spPr>
          <a:xfrm>
            <a:off x="6057899" y="1014413"/>
            <a:ext cx="2821781" cy="3543299"/>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title"/>
          </p:nvPr>
        </p:nvSpPr>
        <p:spPr>
          <a:xfrm>
            <a:off x="560070" y="175873"/>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000"/>
              <a:buFont typeface="Calibri"/>
              <a:buNone/>
            </a:pPr>
            <a:r>
              <a:rPr lang="en" sz="2000" b="1" u="sng" dirty="0"/>
              <a:t>You may </a:t>
            </a:r>
            <a:r>
              <a:rPr lang="en" sz="2000" b="1" u="sng" dirty="0" smtClean="0"/>
              <a:t>NOT notice </a:t>
            </a:r>
            <a:r>
              <a:rPr lang="en" sz="2000" b="1" u="sng" dirty="0"/>
              <a:t>all of the </a:t>
            </a:r>
            <a:r>
              <a:rPr lang="en" sz="2000" b="1" u="sng" dirty="0" smtClean="0"/>
              <a:t>PHYSICal signs IN YOURSELF when </a:t>
            </a:r>
            <a:r>
              <a:rPr lang="en" sz="2000" b="1" u="sng" dirty="0"/>
              <a:t>you get angry though </a:t>
            </a:r>
            <a:r>
              <a:rPr lang="en" sz="2000" b="1" u="sng" dirty="0" smtClean="0"/>
              <a:t>other </a:t>
            </a:r>
            <a:r>
              <a:rPr lang="en" sz="2000" b="1" u="sng" dirty="0"/>
              <a:t>people are likely to  observe these changes</a:t>
            </a:r>
            <a:r>
              <a:rPr lang="en" sz="2400" dirty="0"/>
              <a:t>. </a:t>
            </a:r>
            <a:endParaRPr sz="2400" dirty="0"/>
          </a:p>
        </p:txBody>
      </p:sp>
      <p:sp>
        <p:nvSpPr>
          <p:cNvPr id="208" name="Google Shape;208;p36"/>
          <p:cNvSpPr txBox="1">
            <a:spLocks noGrp="1"/>
          </p:cNvSpPr>
          <p:nvPr>
            <p:ph idx="1"/>
          </p:nvPr>
        </p:nvSpPr>
        <p:spPr>
          <a:xfrm>
            <a:off x="471487" y="1026914"/>
            <a:ext cx="6212755" cy="24477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Clr>
                <a:schemeClr val="dk1"/>
              </a:buClr>
              <a:buSzPts val="2100"/>
              <a:buNone/>
            </a:pPr>
            <a:endParaRPr dirty="0"/>
          </a:p>
          <a:p>
            <a:pPr marL="6350" lvl="0" indent="0" algn="l" rtl="0">
              <a:lnSpc>
                <a:spcPct val="80000"/>
              </a:lnSpc>
              <a:spcBef>
                <a:spcPts val="800"/>
              </a:spcBef>
              <a:spcAft>
                <a:spcPts val="0"/>
              </a:spcAft>
              <a:buClr>
                <a:schemeClr val="dk1"/>
              </a:buClr>
              <a:buSzPts val="2100"/>
              <a:buNone/>
            </a:pPr>
            <a:endParaRPr lang="en" dirty="0"/>
          </a:p>
          <a:p>
            <a:pPr marL="6350" lvl="0" indent="0" algn="l" rtl="0">
              <a:lnSpc>
                <a:spcPct val="80000"/>
              </a:lnSpc>
              <a:spcBef>
                <a:spcPts val="800"/>
              </a:spcBef>
              <a:spcAft>
                <a:spcPts val="0"/>
              </a:spcAft>
              <a:buClr>
                <a:schemeClr val="dk1"/>
              </a:buClr>
              <a:buSzPts val="2100"/>
              <a:buNone/>
            </a:pPr>
            <a:r>
              <a:rPr lang="en" dirty="0"/>
              <a:t>However you may be more able to see these things yourself in others and use them to aid your own self awareness</a:t>
            </a:r>
            <a:endParaRPr dirty="0"/>
          </a:p>
          <a:p>
            <a:pPr marL="6350" lvl="0" indent="0" algn="l" rtl="0">
              <a:lnSpc>
                <a:spcPct val="80000"/>
              </a:lnSpc>
              <a:spcBef>
                <a:spcPts val="800"/>
              </a:spcBef>
              <a:spcAft>
                <a:spcPts val="0"/>
              </a:spcAft>
              <a:buClr>
                <a:schemeClr val="dk1"/>
              </a:buClr>
              <a:buSzPts val="2100"/>
              <a:buNone/>
            </a:pPr>
            <a:r>
              <a:rPr lang="en" dirty="0"/>
              <a:t>Remember most of the time we don’t think about how we are acting and …</a:t>
            </a:r>
            <a:endParaRPr dirty="0"/>
          </a:p>
          <a:p>
            <a:pPr marL="0" lvl="0" indent="0" algn="ctr" rtl="0">
              <a:lnSpc>
                <a:spcPct val="80000"/>
              </a:lnSpc>
              <a:spcBef>
                <a:spcPts val="800"/>
              </a:spcBef>
              <a:spcAft>
                <a:spcPts val="0"/>
              </a:spcAft>
              <a:buClr>
                <a:srgbClr val="7030A0"/>
              </a:buClr>
              <a:buSzPts val="2100"/>
              <a:buNone/>
            </a:pPr>
            <a:r>
              <a:rPr lang="en" i="1" dirty="0">
                <a:solidFill>
                  <a:srgbClr val="7030A0"/>
                </a:solidFill>
                <a:highlight>
                  <a:srgbClr val="FFFF00"/>
                </a:highlight>
              </a:rPr>
              <a:t>In someone else's eyes, I am only how I </a:t>
            </a:r>
            <a:r>
              <a:rPr lang="en" i="1" dirty="0" smtClean="0">
                <a:solidFill>
                  <a:srgbClr val="7030A0"/>
                </a:solidFill>
                <a:highlight>
                  <a:srgbClr val="FFFF00"/>
                </a:highlight>
              </a:rPr>
              <a:t>am behaving </a:t>
            </a:r>
            <a:r>
              <a:rPr lang="en" i="1" dirty="0">
                <a:solidFill>
                  <a:srgbClr val="7030A0"/>
                </a:solidFill>
                <a:highlight>
                  <a:srgbClr val="FFFF00"/>
                </a:highlight>
              </a:rPr>
              <a:t>to them</a:t>
            </a:r>
            <a:r>
              <a:rPr lang="en" i="1" dirty="0" smtClean="0">
                <a:solidFill>
                  <a:srgbClr val="7030A0"/>
                </a:solidFill>
                <a:highlight>
                  <a:srgbClr val="FFFF00"/>
                </a:highlight>
              </a:rPr>
              <a:t>,</a:t>
            </a:r>
          </a:p>
          <a:p>
            <a:pPr marL="0" lvl="0" indent="0" algn="ctr" rtl="0">
              <a:lnSpc>
                <a:spcPct val="80000"/>
              </a:lnSpc>
              <a:spcBef>
                <a:spcPts val="800"/>
              </a:spcBef>
              <a:spcAft>
                <a:spcPts val="0"/>
              </a:spcAft>
              <a:buClr>
                <a:srgbClr val="7030A0"/>
              </a:buClr>
              <a:buSzPts val="2100"/>
              <a:buNone/>
            </a:pPr>
            <a:endParaRPr dirty="0">
              <a:highlight>
                <a:srgbClr val="FFFF00"/>
              </a:highlight>
            </a:endParaRPr>
          </a:p>
          <a:p>
            <a:pPr marL="0" lvl="0" indent="0" algn="ctr" rtl="0">
              <a:lnSpc>
                <a:spcPct val="80000"/>
              </a:lnSpc>
              <a:spcBef>
                <a:spcPts val="800"/>
              </a:spcBef>
              <a:spcAft>
                <a:spcPts val="0"/>
              </a:spcAft>
              <a:buClr>
                <a:srgbClr val="7030A0"/>
              </a:buClr>
              <a:buSzPts val="2100"/>
              <a:buNone/>
            </a:pPr>
            <a:r>
              <a:rPr lang="en" i="1" dirty="0">
                <a:solidFill>
                  <a:srgbClr val="7030A0"/>
                </a:solidFill>
                <a:highlight>
                  <a:srgbClr val="FFFF00"/>
                </a:highlight>
              </a:rPr>
              <a:t>And in my eyes, </a:t>
            </a:r>
            <a:r>
              <a:rPr lang="en" i="1" dirty="0" smtClean="0">
                <a:solidFill>
                  <a:srgbClr val="7030A0"/>
                </a:solidFill>
                <a:highlight>
                  <a:srgbClr val="FFFF00"/>
                </a:highlight>
              </a:rPr>
              <a:t>they </a:t>
            </a:r>
            <a:r>
              <a:rPr lang="en" i="1" dirty="0">
                <a:solidFill>
                  <a:srgbClr val="7030A0"/>
                </a:solidFill>
                <a:highlight>
                  <a:srgbClr val="FFFF00"/>
                </a:highlight>
              </a:rPr>
              <a:t>are only how </a:t>
            </a:r>
            <a:r>
              <a:rPr lang="en" i="1" dirty="0" smtClean="0">
                <a:solidFill>
                  <a:srgbClr val="7030A0"/>
                </a:solidFill>
                <a:highlight>
                  <a:srgbClr val="FFFF00"/>
                </a:highlight>
              </a:rPr>
              <a:t>they are  behaving </a:t>
            </a:r>
            <a:r>
              <a:rPr lang="en" i="1" dirty="0">
                <a:solidFill>
                  <a:srgbClr val="7030A0"/>
                </a:solidFill>
                <a:highlight>
                  <a:srgbClr val="FFFF00"/>
                </a:highlight>
              </a:rPr>
              <a:t>to me</a:t>
            </a:r>
            <a:r>
              <a:rPr lang="en" i="1" dirty="0" smtClean="0">
                <a:solidFill>
                  <a:srgbClr val="7030A0"/>
                </a:solidFill>
                <a:highlight>
                  <a:srgbClr val="FFFF00"/>
                </a:highlight>
              </a:rPr>
              <a:t>.</a:t>
            </a:r>
          </a:p>
          <a:p>
            <a:pPr marL="0" lvl="0" indent="0" algn="ctr" rtl="0">
              <a:lnSpc>
                <a:spcPct val="80000"/>
              </a:lnSpc>
              <a:spcBef>
                <a:spcPts val="800"/>
              </a:spcBef>
              <a:spcAft>
                <a:spcPts val="0"/>
              </a:spcAft>
              <a:buClr>
                <a:srgbClr val="7030A0"/>
              </a:buClr>
              <a:buSzPts val="2100"/>
              <a:buNone/>
            </a:pPr>
            <a:endParaRPr dirty="0">
              <a:highlight>
                <a:srgbClr val="FFFF00"/>
              </a:highlight>
            </a:endParaRPr>
          </a:p>
          <a:p>
            <a:pPr marL="0" lvl="0" indent="0" algn="l" rtl="0">
              <a:lnSpc>
                <a:spcPct val="80000"/>
              </a:lnSpc>
              <a:spcBef>
                <a:spcPts val="800"/>
              </a:spcBef>
              <a:spcAft>
                <a:spcPts val="0"/>
              </a:spcAft>
              <a:buClr>
                <a:schemeClr val="dk1"/>
              </a:buClr>
              <a:buSzPts val="2100"/>
              <a:buNone/>
            </a:pPr>
            <a:r>
              <a:rPr lang="en" dirty="0"/>
              <a:t>These signs highlight the heightened physical arousal state which anger </a:t>
            </a:r>
            <a:r>
              <a:rPr lang="en" dirty="0" smtClean="0"/>
              <a:t>induces </a:t>
            </a:r>
            <a:r>
              <a:rPr lang="en" dirty="0"/>
              <a:t>which </a:t>
            </a:r>
            <a:r>
              <a:rPr lang="en" dirty="0" smtClean="0"/>
              <a:t>puts considerable </a:t>
            </a:r>
            <a:r>
              <a:rPr lang="en" dirty="0"/>
              <a:t>strain on your body</a:t>
            </a:r>
            <a:r>
              <a:rPr lang="en" dirty="0" smtClean="0"/>
              <a:t>.</a:t>
            </a:r>
          </a:p>
          <a:p>
            <a:pPr marL="0" lvl="0" indent="0" algn="l" rtl="0">
              <a:lnSpc>
                <a:spcPct val="80000"/>
              </a:lnSpc>
              <a:spcBef>
                <a:spcPts val="800"/>
              </a:spcBef>
              <a:spcAft>
                <a:spcPts val="0"/>
              </a:spcAft>
              <a:buClr>
                <a:schemeClr val="dk1"/>
              </a:buClr>
              <a:buSzPts val="2100"/>
              <a:buNone/>
            </a:pPr>
            <a:r>
              <a:rPr lang="en" dirty="0"/>
              <a:t> </a:t>
            </a:r>
            <a:endParaRPr dirty="0"/>
          </a:p>
          <a:p>
            <a:pPr marL="0" lvl="0" indent="0" algn="ctr" rtl="0">
              <a:lnSpc>
                <a:spcPct val="80000"/>
              </a:lnSpc>
              <a:spcBef>
                <a:spcPts val="800"/>
              </a:spcBef>
              <a:spcAft>
                <a:spcPts val="1600"/>
              </a:spcAft>
              <a:buClr>
                <a:srgbClr val="7030A0"/>
              </a:buClr>
              <a:buSzPts val="2100"/>
              <a:buNone/>
            </a:pPr>
            <a:r>
              <a:rPr lang="en" b="1" u="sng" dirty="0">
                <a:solidFill>
                  <a:srgbClr val="7030A0"/>
                </a:solidFill>
                <a:highlight>
                  <a:srgbClr val="FFFF00"/>
                </a:highlight>
              </a:rPr>
              <a:t>Remember anger is only supposed to be a temporary </a:t>
            </a:r>
            <a:r>
              <a:rPr lang="en" b="1" u="sng" dirty="0" smtClean="0">
                <a:solidFill>
                  <a:srgbClr val="7030A0"/>
                </a:solidFill>
                <a:highlight>
                  <a:srgbClr val="FFFF00"/>
                </a:highlight>
              </a:rPr>
              <a:t>state</a:t>
            </a:r>
            <a:r>
              <a:rPr lang="en" b="1" u="sng" dirty="0" smtClean="0">
                <a:solidFill>
                  <a:srgbClr val="7030A0"/>
                </a:solidFill>
              </a:rPr>
              <a:t>.s</a:t>
            </a:r>
            <a:endParaRPr b="1" u="sng" dirty="0">
              <a:solidFill>
                <a:srgbClr val="7030A0"/>
              </a:solidFill>
            </a:endParaRPr>
          </a:p>
        </p:txBody>
      </p:sp>
      <p:pic>
        <p:nvPicPr>
          <p:cNvPr id="209" name="Google Shape;209;p36"/>
          <p:cNvPicPr preferRelativeResize="0"/>
          <p:nvPr/>
        </p:nvPicPr>
        <p:blipFill rotWithShape="1">
          <a:blip r:embed="rId3">
            <a:alphaModFix/>
          </a:blip>
          <a:srcRect/>
          <a:stretch/>
        </p:blipFill>
        <p:spPr>
          <a:xfrm>
            <a:off x="6684243" y="1438639"/>
            <a:ext cx="2207419" cy="15545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AF03-3AAA-476B-BE6A-8155E2D5D151}"/>
              </a:ext>
            </a:extLst>
          </p:cNvPr>
          <p:cNvSpPr>
            <a:spLocks noGrp="1"/>
          </p:cNvSpPr>
          <p:nvPr>
            <p:ph type="title"/>
          </p:nvPr>
        </p:nvSpPr>
        <p:spPr>
          <a:xfrm>
            <a:off x="856060" y="0"/>
            <a:ext cx="6858000" cy="1040219"/>
          </a:xfrm>
        </p:spPr>
        <p:txBody>
          <a:bodyPr/>
          <a:lstStyle/>
          <a:p>
            <a:r>
              <a:rPr lang="en-GB" dirty="0"/>
              <a:t>The stigma of anger.</a:t>
            </a:r>
          </a:p>
        </p:txBody>
      </p:sp>
      <p:sp>
        <p:nvSpPr>
          <p:cNvPr id="3" name="Text Placeholder 2">
            <a:extLst>
              <a:ext uri="{FF2B5EF4-FFF2-40B4-BE49-F238E27FC236}">
                <a16:creationId xmlns:a16="http://schemas.microsoft.com/office/drawing/2014/main" id="{E1FDC3D0-AF42-427F-BCCD-88B291D4F3E1}"/>
              </a:ext>
            </a:extLst>
          </p:cNvPr>
          <p:cNvSpPr>
            <a:spLocks noGrp="1"/>
          </p:cNvSpPr>
          <p:nvPr>
            <p:ph type="body" sz="quarter" idx="13"/>
          </p:nvPr>
        </p:nvSpPr>
        <p:spPr>
          <a:xfrm>
            <a:off x="513159" y="733647"/>
            <a:ext cx="7344966" cy="3728625"/>
          </a:xfrm>
        </p:spPr>
        <p:txBody>
          <a:bodyPr>
            <a:normAutofit fontScale="70000" lnSpcReduction="20000"/>
          </a:bodyPr>
          <a:lstStyle/>
          <a:p>
            <a:pPr algn="ctr"/>
            <a:r>
              <a:rPr lang="en-GB" dirty="0" smtClean="0">
                <a:solidFill>
                  <a:schemeClr val="bg1"/>
                </a:solidFill>
              </a:rPr>
              <a:t>Many </a:t>
            </a:r>
            <a:r>
              <a:rPr lang="en-GB" dirty="0">
                <a:solidFill>
                  <a:schemeClr val="bg1"/>
                </a:solidFill>
              </a:rPr>
              <a:t>people feel a sense of shame when talking about their anger</a:t>
            </a:r>
            <a:r>
              <a:rPr lang="en-GB" dirty="0" smtClean="0">
                <a:solidFill>
                  <a:schemeClr val="bg1"/>
                </a:solidFill>
              </a:rPr>
              <a:t>.</a:t>
            </a:r>
          </a:p>
          <a:p>
            <a:pPr algn="ctr"/>
            <a:r>
              <a:rPr lang="en-GB" dirty="0" smtClean="0">
                <a:solidFill>
                  <a:schemeClr val="bg1"/>
                </a:solidFill>
              </a:rPr>
              <a:t> </a:t>
            </a:r>
          </a:p>
          <a:p>
            <a:pPr algn="ctr"/>
            <a:r>
              <a:rPr lang="en-GB" dirty="0" smtClean="0">
                <a:solidFill>
                  <a:schemeClr val="bg1"/>
                </a:solidFill>
              </a:rPr>
              <a:t>this </a:t>
            </a:r>
            <a:r>
              <a:rPr lang="en-GB" dirty="0">
                <a:solidFill>
                  <a:schemeClr val="bg1"/>
                </a:solidFill>
              </a:rPr>
              <a:t>shame is in fact part of the reason so many people struggle </a:t>
            </a:r>
            <a:r>
              <a:rPr lang="en-GB" dirty="0" smtClean="0">
                <a:solidFill>
                  <a:schemeClr val="bg1"/>
                </a:solidFill>
              </a:rPr>
              <a:t>to get </a:t>
            </a:r>
            <a:r>
              <a:rPr lang="en-GB" dirty="0">
                <a:solidFill>
                  <a:schemeClr val="bg1"/>
                </a:solidFill>
              </a:rPr>
              <a:t>help with anger. </a:t>
            </a:r>
            <a:endParaRPr lang="en-GB" dirty="0" smtClean="0">
              <a:solidFill>
                <a:schemeClr val="bg1"/>
              </a:solidFill>
            </a:endParaRPr>
          </a:p>
          <a:p>
            <a:pPr algn="ctr"/>
            <a:r>
              <a:rPr lang="en-GB" dirty="0" smtClean="0">
                <a:solidFill>
                  <a:schemeClr val="bg1"/>
                </a:solidFill>
              </a:rPr>
              <a:t> </a:t>
            </a:r>
          </a:p>
          <a:p>
            <a:pPr algn="ctr"/>
            <a:r>
              <a:rPr lang="en-GB" dirty="0" smtClean="0">
                <a:solidFill>
                  <a:schemeClr val="bg1"/>
                </a:solidFill>
              </a:rPr>
              <a:t>What </a:t>
            </a:r>
            <a:r>
              <a:rPr lang="en-GB" dirty="0">
                <a:solidFill>
                  <a:schemeClr val="bg1"/>
                </a:solidFill>
              </a:rPr>
              <a:t>is important to recognise is that anger is a natural emotion and we all have it. </a:t>
            </a:r>
          </a:p>
          <a:p>
            <a:pPr algn="just"/>
            <a:r>
              <a:rPr lang="en-GB" dirty="0"/>
              <a:t>    </a:t>
            </a:r>
            <a:r>
              <a:rPr lang="en-GB" dirty="0" smtClean="0"/>
              <a:t>a </a:t>
            </a:r>
            <a:r>
              <a:rPr lang="en-GB" dirty="0"/>
              <a:t>survey by the Mental Health foundation found that </a:t>
            </a:r>
            <a:r>
              <a:rPr lang="en-US" dirty="0"/>
              <a:t>More than one in four of us (28%) say that we worry about how angry we sometimes feel.</a:t>
            </a:r>
            <a:r>
              <a:rPr lang="en-GB" dirty="0"/>
              <a:t> </a:t>
            </a:r>
          </a:p>
          <a:p>
            <a:pPr algn="just"/>
            <a:endParaRPr lang="en-GB" dirty="0">
              <a:highlight>
                <a:srgbClr val="00FF00"/>
              </a:highlight>
            </a:endParaRPr>
          </a:p>
          <a:p>
            <a:pPr algn="just"/>
            <a:r>
              <a:rPr lang="en-GB" sz="1100" dirty="0">
                <a:highlight>
                  <a:srgbClr val="00FF00"/>
                </a:highlight>
                <a:hlinkClick r:id="rId2"/>
              </a:rPr>
              <a:t>        https://www.mentalhealth.org.uk/sites/default/files/boilingpoint.pdf</a:t>
            </a:r>
            <a:endParaRPr lang="en-GB" sz="1100" dirty="0">
              <a:highlight>
                <a:srgbClr val="00FF00"/>
              </a:highlight>
            </a:endParaRPr>
          </a:p>
          <a:p>
            <a:endParaRPr lang="en-GB" b="1" dirty="0"/>
          </a:p>
          <a:p>
            <a:pPr algn="ctr"/>
            <a:r>
              <a:rPr lang="en-GB" b="1" dirty="0"/>
              <a:t>    </a:t>
            </a:r>
            <a:r>
              <a:rPr lang="en-GB" b="1" dirty="0">
                <a:solidFill>
                  <a:schemeClr val="bg1"/>
                </a:solidFill>
              </a:rPr>
              <a:t>What’s important is to ensure that we do not let it take over our lives </a:t>
            </a:r>
            <a:r>
              <a:rPr lang="en-GB" b="1" dirty="0" smtClean="0">
                <a:solidFill>
                  <a:schemeClr val="bg1"/>
                </a:solidFill>
              </a:rPr>
              <a:t>or </a:t>
            </a:r>
            <a:r>
              <a:rPr lang="en-GB" b="1" dirty="0">
                <a:solidFill>
                  <a:schemeClr val="bg1"/>
                </a:solidFill>
              </a:rPr>
              <a:t>the lives of those impacted by our anger.  </a:t>
            </a:r>
            <a:endParaRPr lang="en-GB" b="1" dirty="0" smtClean="0">
              <a:solidFill>
                <a:schemeClr val="bg1"/>
              </a:solidFill>
            </a:endParaRPr>
          </a:p>
          <a:p>
            <a:pPr algn="ctr"/>
            <a:r>
              <a:rPr lang="en-GB" b="1" dirty="0" smtClean="0">
                <a:solidFill>
                  <a:schemeClr val="bg1"/>
                </a:solidFill>
              </a:rPr>
              <a:t>However </a:t>
            </a:r>
            <a:r>
              <a:rPr lang="en-GB" b="1" dirty="0">
                <a:solidFill>
                  <a:schemeClr val="bg1"/>
                </a:solidFill>
              </a:rPr>
              <a:t>while it is healthy to feel and recognise our emotions, anger should not be a permanent state. </a:t>
            </a:r>
          </a:p>
        </p:txBody>
      </p:sp>
    </p:spTree>
    <p:extLst>
      <p:ext uri="{BB962C8B-B14F-4D97-AF65-F5344CB8AC3E}">
        <p14:creationId xmlns:p14="http://schemas.microsoft.com/office/powerpoint/2010/main" val="2530483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F4900-A2CF-476C-A508-6AB24BD12BCA}"/>
              </a:ext>
            </a:extLst>
          </p:cNvPr>
          <p:cNvSpPr>
            <a:spLocks noGrp="1"/>
          </p:cNvSpPr>
          <p:nvPr>
            <p:ph type="title"/>
          </p:nvPr>
        </p:nvSpPr>
        <p:spPr>
          <a:xfrm>
            <a:off x="856060" y="-893134"/>
            <a:ext cx="7139624" cy="2902688"/>
          </a:xfrm>
        </p:spPr>
        <p:txBody>
          <a:bodyPr>
            <a:normAutofit/>
          </a:bodyPr>
          <a:lstStyle/>
          <a:p>
            <a:r>
              <a:rPr lang="en-GB" dirty="0"/>
              <a:t>        Tips to help manage anger</a:t>
            </a:r>
            <a:r>
              <a:rPr lang="en-GB" dirty="0" smtClean="0"/>
              <a:t>.</a:t>
            </a:r>
            <a:endParaRPr lang="en-GB" dirty="0"/>
          </a:p>
        </p:txBody>
      </p:sp>
      <p:sp>
        <p:nvSpPr>
          <p:cNvPr id="3" name="Text Placeholder 2">
            <a:extLst>
              <a:ext uri="{FF2B5EF4-FFF2-40B4-BE49-F238E27FC236}">
                <a16:creationId xmlns:a16="http://schemas.microsoft.com/office/drawing/2014/main" id="{3A825C08-D8B5-478D-ADE3-BC906D42E9EA}"/>
              </a:ext>
            </a:extLst>
          </p:cNvPr>
          <p:cNvSpPr>
            <a:spLocks noGrp="1"/>
          </p:cNvSpPr>
          <p:nvPr>
            <p:ph type="body" sz="quarter" idx="13"/>
          </p:nvPr>
        </p:nvSpPr>
        <p:spPr>
          <a:xfrm>
            <a:off x="767704" y="821532"/>
            <a:ext cx="7049386" cy="687960"/>
          </a:xfrm>
        </p:spPr>
        <p:txBody>
          <a:bodyPr>
            <a:normAutofit/>
          </a:bodyPr>
          <a:lstStyle/>
          <a:p>
            <a:pPr algn="ctr"/>
            <a:r>
              <a:rPr lang="en-GB" sz="1400" dirty="0"/>
              <a:t>Mike </a:t>
            </a:r>
            <a:r>
              <a:rPr lang="en-GB" sz="1400" dirty="0" smtClean="0"/>
              <a:t>Fisher (2018)Head </a:t>
            </a:r>
            <a:r>
              <a:rPr lang="en-GB" sz="1400" dirty="0"/>
              <a:t>of the British Association of Anger management </a:t>
            </a:r>
            <a:r>
              <a:rPr lang="en-GB" sz="1400" dirty="0" smtClean="0"/>
              <a:t>gives 5 </a:t>
            </a:r>
            <a:r>
              <a:rPr lang="en-GB" sz="1400" dirty="0"/>
              <a:t>tips to help manage anger at it’s early stages.</a:t>
            </a:r>
          </a:p>
        </p:txBody>
      </p:sp>
      <p:sp>
        <p:nvSpPr>
          <p:cNvPr id="4" name="Text Placeholder 3">
            <a:extLst>
              <a:ext uri="{FF2B5EF4-FFF2-40B4-BE49-F238E27FC236}">
                <a16:creationId xmlns:a16="http://schemas.microsoft.com/office/drawing/2014/main" id="{E706C214-18E4-4709-BFF9-9506F96783FB}"/>
              </a:ext>
            </a:extLst>
          </p:cNvPr>
          <p:cNvSpPr>
            <a:spLocks noGrp="1"/>
          </p:cNvSpPr>
          <p:nvPr>
            <p:ph type="body" idx="1"/>
          </p:nvPr>
        </p:nvSpPr>
        <p:spPr>
          <a:xfrm>
            <a:off x="355873" y="3393198"/>
            <a:ext cx="5252484" cy="1806696"/>
          </a:xfrm>
        </p:spPr>
        <p:txBody>
          <a:bodyPr>
            <a:normAutofit/>
          </a:bodyPr>
          <a:lstStyle/>
          <a:p>
            <a:pPr algn="ctr"/>
            <a:r>
              <a:rPr lang="en-US" sz="1200" dirty="0" smtClean="0">
                <a:solidFill>
                  <a:srgbClr val="222222"/>
                </a:solidFill>
                <a:highlight>
                  <a:srgbClr val="FFFF00"/>
                </a:highlight>
                <a:latin typeface="Independent Serif"/>
              </a:rPr>
              <a:t>Use </a:t>
            </a:r>
            <a:r>
              <a:rPr lang="en-US" sz="1200" dirty="0">
                <a:solidFill>
                  <a:srgbClr val="222222"/>
                </a:solidFill>
                <a:highlight>
                  <a:srgbClr val="FFFF00"/>
                </a:highlight>
                <a:latin typeface="Independent Serif"/>
              </a:rPr>
              <a:t>support. In the UK culture we don’t reach out for support because of our stiff upper lip and we don’t say we’re suffering. We say things like OK, not bad could be better but don’t get to the nitty gritty of what we’re experiencing. Listening is fundamental with communicating especially with feelings we associate with anger. Another rule is communicating, sharing and using support. It’s fundamental that we find ways to listen to people and be authentic in what we’re thinking. Using an anger journal is also great because it helps you to not let the anger take space in your head</a:t>
            </a:r>
            <a:r>
              <a:rPr lang="en-US" dirty="0">
                <a:solidFill>
                  <a:srgbClr val="222222"/>
                </a:solidFill>
                <a:highlight>
                  <a:srgbClr val="FFFF00"/>
                </a:highlight>
                <a:latin typeface="Independent Serif"/>
              </a:rPr>
              <a:t>.</a:t>
            </a:r>
          </a:p>
          <a:p>
            <a:pPr marL="342900" indent="-342900">
              <a:buAutoNum type="arabicPeriod"/>
            </a:pPr>
            <a:endParaRPr lang="en-US" dirty="0">
              <a:solidFill>
                <a:srgbClr val="222222"/>
              </a:solidFill>
              <a:highlight>
                <a:srgbClr val="FFFF00"/>
              </a:highlight>
              <a:latin typeface="Independent Serif"/>
            </a:endParaRPr>
          </a:p>
          <a:p>
            <a:pPr marL="342900" indent="-342900">
              <a:buAutoNum type="arabicPeriod"/>
            </a:pPr>
            <a:endParaRPr lang="en-US" dirty="0">
              <a:solidFill>
                <a:srgbClr val="222222"/>
              </a:solidFill>
              <a:highlight>
                <a:srgbClr val="FFFF00"/>
              </a:highlight>
              <a:latin typeface="Independent Serif"/>
            </a:endParaRPr>
          </a:p>
          <a:p>
            <a:pPr marL="342900" indent="-342900">
              <a:buAutoNum type="arabicPeriod"/>
            </a:pPr>
            <a:endParaRPr lang="en-US" dirty="0">
              <a:solidFill>
                <a:srgbClr val="222222"/>
              </a:solidFill>
              <a:highlight>
                <a:srgbClr val="FFFF00"/>
              </a:highlight>
              <a:latin typeface="Independent Serif"/>
            </a:endParaRPr>
          </a:p>
          <a:p>
            <a:pPr marL="342900" indent="-342900">
              <a:buAutoNum type="arabicPeriod"/>
            </a:pPr>
            <a:endParaRPr lang="en-GB" dirty="0">
              <a:highlight>
                <a:srgbClr val="FFFF00"/>
              </a:highlight>
            </a:endParaRPr>
          </a:p>
        </p:txBody>
      </p:sp>
      <p:sp>
        <p:nvSpPr>
          <p:cNvPr id="6" name="TextBox 5"/>
          <p:cNvSpPr txBox="1"/>
          <p:nvPr/>
        </p:nvSpPr>
        <p:spPr>
          <a:xfrm>
            <a:off x="73152" y="1586187"/>
            <a:ext cx="2450591" cy="1200329"/>
          </a:xfrm>
          <a:prstGeom prst="rect">
            <a:avLst/>
          </a:prstGeom>
          <a:noFill/>
        </p:spPr>
        <p:txBody>
          <a:bodyPr wrap="square" rtlCol="0">
            <a:spAutoFit/>
          </a:bodyPr>
          <a:lstStyle/>
          <a:p>
            <a:pPr algn="ctr"/>
            <a:r>
              <a:rPr lang="en-US" sz="1200" dirty="0">
                <a:solidFill>
                  <a:srgbClr val="222222"/>
                </a:solidFill>
                <a:highlight>
                  <a:srgbClr val="FFFF00"/>
                </a:highlight>
                <a:latin typeface="Independent Serif"/>
              </a:rPr>
              <a:t>“Stop and take a look at the big picture. When you are very angry </a:t>
            </a:r>
            <a:r>
              <a:rPr lang="en-US" sz="1200" dirty="0" smtClean="0">
                <a:solidFill>
                  <a:srgbClr val="222222"/>
                </a:solidFill>
                <a:highlight>
                  <a:srgbClr val="FFFF00"/>
                </a:highlight>
                <a:latin typeface="Independent Serif"/>
              </a:rPr>
              <a:t>try to see </a:t>
            </a:r>
            <a:r>
              <a:rPr lang="en-US" sz="1200" dirty="0">
                <a:solidFill>
                  <a:srgbClr val="222222"/>
                </a:solidFill>
                <a:highlight>
                  <a:srgbClr val="FFFF00"/>
                </a:highlight>
                <a:latin typeface="Independent Serif"/>
              </a:rPr>
              <a:t>beyond your own anger and look at it from a 360 degree perspective. See how other people are reacting to you. </a:t>
            </a:r>
          </a:p>
        </p:txBody>
      </p:sp>
      <p:sp>
        <p:nvSpPr>
          <p:cNvPr id="9" name="Rectangle 8"/>
          <p:cNvSpPr/>
          <p:nvPr/>
        </p:nvSpPr>
        <p:spPr>
          <a:xfrm>
            <a:off x="2982115" y="1520922"/>
            <a:ext cx="2843440" cy="1815882"/>
          </a:xfrm>
          <a:prstGeom prst="rect">
            <a:avLst/>
          </a:prstGeom>
        </p:spPr>
        <p:txBody>
          <a:bodyPr wrap="square">
            <a:spAutoFit/>
          </a:bodyPr>
          <a:lstStyle/>
          <a:p>
            <a:pPr algn="ctr"/>
            <a:r>
              <a:rPr lang="en-US" sz="1200" dirty="0">
                <a:solidFill>
                  <a:srgbClr val="222222"/>
                </a:solidFill>
                <a:highlight>
                  <a:srgbClr val="FFFF00"/>
                </a:highlight>
                <a:latin typeface="Independent Serif"/>
              </a:rPr>
              <a:t> Secondly, it’s OK to have a different opinion. We are in a world where people are seen as right or wrong and anyone who doesn’t agree with your should shut up. When you invalidate someone’s experience that creates conflict. But we need to accept that other people have different realities</a:t>
            </a:r>
            <a:r>
              <a:rPr lang="en-US" dirty="0">
                <a:solidFill>
                  <a:srgbClr val="222222"/>
                </a:solidFill>
                <a:highlight>
                  <a:srgbClr val="FFFF00"/>
                </a:highlight>
                <a:latin typeface="Independent Serif"/>
              </a:rPr>
              <a:t>.</a:t>
            </a:r>
            <a:br>
              <a:rPr lang="en-US" dirty="0">
                <a:solidFill>
                  <a:srgbClr val="222222"/>
                </a:solidFill>
                <a:highlight>
                  <a:srgbClr val="FFFF00"/>
                </a:highlight>
                <a:latin typeface="Independent Serif"/>
              </a:rPr>
            </a:br>
            <a:endParaRPr lang="en-GB" dirty="0"/>
          </a:p>
        </p:txBody>
      </p:sp>
      <p:sp>
        <p:nvSpPr>
          <p:cNvPr id="10" name="TextBox 9"/>
          <p:cNvSpPr txBox="1"/>
          <p:nvPr/>
        </p:nvSpPr>
        <p:spPr>
          <a:xfrm>
            <a:off x="6164600" y="2059531"/>
            <a:ext cx="1919440" cy="738664"/>
          </a:xfrm>
          <a:prstGeom prst="rect">
            <a:avLst/>
          </a:prstGeom>
          <a:noFill/>
        </p:spPr>
        <p:txBody>
          <a:bodyPr wrap="square" rtlCol="0">
            <a:spAutoFit/>
          </a:bodyPr>
          <a:lstStyle/>
          <a:p>
            <a:pPr algn="ctr"/>
            <a:r>
              <a:rPr lang="en-US" dirty="0">
                <a:solidFill>
                  <a:srgbClr val="222222"/>
                </a:solidFill>
                <a:highlight>
                  <a:srgbClr val="FFFF00"/>
                </a:highlight>
                <a:latin typeface="Independent Serif"/>
              </a:rPr>
              <a:t>Listen. </a:t>
            </a:r>
            <a:endParaRPr lang="en-US" dirty="0" smtClean="0">
              <a:solidFill>
                <a:srgbClr val="222222"/>
              </a:solidFill>
              <a:highlight>
                <a:srgbClr val="FFFF00"/>
              </a:highlight>
              <a:latin typeface="Independent Serif"/>
            </a:endParaRPr>
          </a:p>
          <a:p>
            <a:pPr algn="ctr"/>
            <a:r>
              <a:rPr lang="en-US" dirty="0" smtClean="0">
                <a:solidFill>
                  <a:srgbClr val="222222"/>
                </a:solidFill>
                <a:highlight>
                  <a:srgbClr val="FFFF00"/>
                </a:highlight>
                <a:latin typeface="Independent Serif"/>
              </a:rPr>
              <a:t>Listening </a:t>
            </a:r>
            <a:r>
              <a:rPr lang="en-US" dirty="0">
                <a:solidFill>
                  <a:srgbClr val="222222"/>
                </a:solidFill>
                <a:highlight>
                  <a:srgbClr val="FFFF00"/>
                </a:highlight>
                <a:latin typeface="Independent Serif"/>
              </a:rPr>
              <a:t>when </a:t>
            </a:r>
            <a:r>
              <a:rPr lang="en-US" dirty="0" smtClean="0">
                <a:solidFill>
                  <a:srgbClr val="222222"/>
                </a:solidFill>
                <a:highlight>
                  <a:srgbClr val="FFFF00"/>
                </a:highlight>
                <a:latin typeface="Independent Serif"/>
              </a:rPr>
              <a:t>angry   is impossible</a:t>
            </a:r>
            <a:endParaRPr lang="en-US" dirty="0">
              <a:solidFill>
                <a:srgbClr val="222222"/>
              </a:solidFill>
              <a:highlight>
                <a:srgbClr val="FFFF00"/>
              </a:highlight>
              <a:latin typeface="Independent Serif"/>
            </a:endParaRPr>
          </a:p>
        </p:txBody>
      </p:sp>
      <p:sp>
        <p:nvSpPr>
          <p:cNvPr id="11" name="TextBox 10"/>
          <p:cNvSpPr txBox="1"/>
          <p:nvPr/>
        </p:nvSpPr>
        <p:spPr>
          <a:xfrm>
            <a:off x="6251638" y="3458975"/>
            <a:ext cx="2343722" cy="1323439"/>
          </a:xfrm>
          <a:prstGeom prst="rect">
            <a:avLst/>
          </a:prstGeom>
          <a:noFill/>
        </p:spPr>
        <p:txBody>
          <a:bodyPr wrap="square" rtlCol="0">
            <a:spAutoFit/>
          </a:bodyPr>
          <a:lstStyle/>
          <a:p>
            <a:pPr algn="ctr"/>
            <a:r>
              <a:rPr lang="en-US" sz="1600" dirty="0">
                <a:solidFill>
                  <a:srgbClr val="222222"/>
                </a:solidFill>
                <a:highlight>
                  <a:srgbClr val="FFFF00"/>
                </a:highlight>
                <a:latin typeface="Independent Serif"/>
              </a:rPr>
              <a:t>F</a:t>
            </a:r>
            <a:r>
              <a:rPr lang="en-US" sz="1600" dirty="0" smtClean="0">
                <a:solidFill>
                  <a:srgbClr val="222222"/>
                </a:solidFill>
                <a:highlight>
                  <a:srgbClr val="FFFF00"/>
                </a:highlight>
                <a:latin typeface="Independent Serif"/>
              </a:rPr>
              <a:t>inally </a:t>
            </a:r>
            <a:r>
              <a:rPr lang="en-US" sz="1600" dirty="0">
                <a:solidFill>
                  <a:srgbClr val="222222"/>
                </a:solidFill>
                <a:highlight>
                  <a:srgbClr val="FFFF00"/>
                </a:highlight>
                <a:latin typeface="Independent Serif"/>
              </a:rPr>
              <a:t>the biggest one is </a:t>
            </a:r>
            <a:r>
              <a:rPr lang="en-US" sz="1600" dirty="0" smtClean="0">
                <a:solidFill>
                  <a:srgbClr val="222222"/>
                </a:solidFill>
                <a:highlight>
                  <a:srgbClr val="FFFF00"/>
                </a:highlight>
                <a:latin typeface="Independent Serif"/>
              </a:rPr>
              <a:t>don’t take anything </a:t>
            </a:r>
            <a:r>
              <a:rPr lang="en-US" sz="1600" dirty="0">
                <a:solidFill>
                  <a:srgbClr val="222222"/>
                </a:solidFill>
                <a:highlight>
                  <a:srgbClr val="FFFF00"/>
                </a:highlight>
                <a:latin typeface="Independent Serif"/>
              </a:rPr>
              <a:t>personally. </a:t>
            </a:r>
            <a:r>
              <a:rPr lang="en-US" sz="1600" dirty="0" smtClean="0">
                <a:solidFill>
                  <a:srgbClr val="222222"/>
                </a:solidFill>
                <a:highlight>
                  <a:srgbClr val="FFFF00"/>
                </a:highlight>
                <a:latin typeface="Independent Serif"/>
              </a:rPr>
              <a:t>        </a:t>
            </a:r>
          </a:p>
          <a:p>
            <a:pPr algn="ctr"/>
            <a:r>
              <a:rPr lang="en-US" sz="1600" dirty="0" smtClean="0">
                <a:solidFill>
                  <a:srgbClr val="222222"/>
                </a:solidFill>
                <a:highlight>
                  <a:srgbClr val="FFFF00"/>
                </a:highlight>
                <a:latin typeface="Independent Serif"/>
              </a:rPr>
              <a:t>  It’s </a:t>
            </a:r>
            <a:r>
              <a:rPr lang="en-US" sz="1600" dirty="0">
                <a:solidFill>
                  <a:srgbClr val="222222"/>
                </a:solidFill>
                <a:highlight>
                  <a:srgbClr val="FFFF00"/>
                </a:highlight>
                <a:latin typeface="Independent Serif"/>
              </a:rPr>
              <a:t>easy to say that but ‘very hard to do”</a:t>
            </a:r>
          </a:p>
        </p:txBody>
      </p:sp>
    </p:spTree>
    <p:extLst>
      <p:ext uri="{BB962C8B-B14F-4D97-AF65-F5344CB8AC3E}">
        <p14:creationId xmlns:p14="http://schemas.microsoft.com/office/powerpoint/2010/main" val="2593259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7"/>
          <p:cNvSpPr txBox="1">
            <a:spLocks noGrp="1"/>
          </p:cNvSpPr>
          <p:nvPr>
            <p:ph type="title"/>
          </p:nvPr>
        </p:nvSpPr>
        <p:spPr>
          <a:xfrm>
            <a:off x="471488" y="205383"/>
            <a:ext cx="5915100" cy="745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b="1" u="sng"/>
              <a:t>Impact of Anger on the body </a:t>
            </a:r>
            <a:endParaRPr b="1" u="sng"/>
          </a:p>
        </p:txBody>
      </p:sp>
      <p:sp>
        <p:nvSpPr>
          <p:cNvPr id="215" name="Google Shape;215;p37"/>
          <p:cNvSpPr txBox="1">
            <a:spLocks noGrp="1"/>
          </p:cNvSpPr>
          <p:nvPr>
            <p:ph idx="1"/>
          </p:nvPr>
        </p:nvSpPr>
        <p:spPr>
          <a:xfrm>
            <a:off x="628650" y="1098115"/>
            <a:ext cx="7886700" cy="3952349"/>
          </a:xfrm>
          <a:prstGeom prst="rect">
            <a:avLst/>
          </a:prstGeom>
          <a:noFill/>
          <a:ln>
            <a:noFill/>
          </a:ln>
        </p:spPr>
        <p:txBody>
          <a:bodyPr spcFirstLastPara="1" wrap="square" lIns="68575" tIns="34275" rIns="68575" bIns="34275" anchor="t" anchorCtr="0">
            <a:noAutofit/>
          </a:bodyPr>
          <a:lstStyle/>
          <a:p>
            <a:pPr marL="177800" lvl="0" indent="-184150" algn="l" rtl="0">
              <a:lnSpc>
                <a:spcPct val="70000"/>
              </a:lnSpc>
              <a:spcBef>
                <a:spcPts val="0"/>
              </a:spcBef>
              <a:spcAft>
                <a:spcPts val="0"/>
              </a:spcAft>
              <a:buClr>
                <a:schemeClr val="dk1"/>
              </a:buClr>
              <a:buSzPts val="1500"/>
              <a:buChar char="●"/>
            </a:pPr>
            <a:r>
              <a:rPr lang="en" sz="1500" b="1" dirty="0">
                <a:latin typeface="Teen" panose="02000400000000000000" pitchFamily="2" charset="0"/>
              </a:rPr>
              <a:t>If anger is not dealt with or released it builds up over time and can have a very significant impact on your well being. </a:t>
            </a:r>
            <a:r>
              <a:rPr lang="en" sz="1500" b="1" dirty="0" smtClean="0">
                <a:latin typeface="Teen" panose="02000400000000000000" pitchFamily="2" charset="0"/>
              </a:rPr>
              <a:t>                  Let’s </a:t>
            </a:r>
            <a:r>
              <a:rPr lang="en" sz="1500" b="1" dirty="0">
                <a:latin typeface="Teen" panose="02000400000000000000" pitchFamily="2" charset="0"/>
              </a:rPr>
              <a:t>now look at the impact on well being and vitality of people who regularly experience anger.</a:t>
            </a:r>
            <a:endParaRPr b="1" dirty="0">
              <a:latin typeface="Teen" panose="02000400000000000000" pitchFamily="2" charset="0"/>
            </a:endParaRPr>
          </a:p>
          <a:p>
            <a:pPr marL="177800" lvl="0" indent="-184150" algn="l" rtl="0">
              <a:lnSpc>
                <a:spcPct val="70000"/>
              </a:lnSpc>
              <a:spcBef>
                <a:spcPts val="800"/>
              </a:spcBef>
              <a:spcAft>
                <a:spcPts val="0"/>
              </a:spcAft>
              <a:buClr>
                <a:schemeClr val="dk1"/>
              </a:buClr>
              <a:buSzPts val="1500"/>
              <a:buChar char="●"/>
            </a:pPr>
            <a:r>
              <a:rPr lang="en" sz="1500" b="1" dirty="0">
                <a:latin typeface="Teen" panose="02000400000000000000" pitchFamily="2" charset="0"/>
              </a:rPr>
              <a:t>Anger can cause or make worse digestive disorders such as ulcers and gastritis through the increase of acid secretion as well as;</a:t>
            </a:r>
            <a:endParaRPr b="1" dirty="0">
              <a:latin typeface="Teen" panose="02000400000000000000" pitchFamily="2" charset="0"/>
            </a:endParaRPr>
          </a:p>
          <a:p>
            <a:pPr marL="177800" lvl="0" indent="-184150" algn="l" rtl="0">
              <a:lnSpc>
                <a:spcPct val="70000"/>
              </a:lnSpc>
              <a:spcBef>
                <a:spcPts val="800"/>
              </a:spcBef>
              <a:spcAft>
                <a:spcPts val="0"/>
              </a:spcAft>
              <a:buClr>
                <a:srgbClr val="FF0000"/>
              </a:buClr>
              <a:buSzPts val="1500"/>
              <a:buFont typeface="Noto Sans Symbols"/>
              <a:buChar char="❑"/>
            </a:pPr>
            <a:r>
              <a:rPr lang="en" sz="1500" b="1" dirty="0">
                <a:latin typeface="Teen" panose="02000400000000000000" pitchFamily="2" charset="0"/>
              </a:rPr>
              <a:t>Create hypertension</a:t>
            </a:r>
            <a:endParaRPr b="1" dirty="0">
              <a:latin typeface="Teen" panose="02000400000000000000" pitchFamily="2" charset="0"/>
            </a:endParaRPr>
          </a:p>
          <a:p>
            <a:pPr marL="177800" lvl="0" indent="-184150" algn="l" rtl="0">
              <a:lnSpc>
                <a:spcPct val="70000"/>
              </a:lnSpc>
              <a:spcBef>
                <a:spcPts val="800"/>
              </a:spcBef>
              <a:spcAft>
                <a:spcPts val="0"/>
              </a:spcAft>
              <a:buClr>
                <a:srgbClr val="FF0000"/>
              </a:buClr>
              <a:buSzPts val="1500"/>
              <a:buFont typeface="Noto Sans Symbols"/>
              <a:buChar char="❑"/>
            </a:pPr>
            <a:r>
              <a:rPr lang="en" sz="1500" b="1" dirty="0">
                <a:latin typeface="Teen" panose="02000400000000000000" pitchFamily="2" charset="0"/>
              </a:rPr>
              <a:t>Raise your cholesterol levels</a:t>
            </a:r>
            <a:endParaRPr b="1" dirty="0">
              <a:latin typeface="Teen" panose="02000400000000000000" pitchFamily="2" charset="0"/>
            </a:endParaRPr>
          </a:p>
          <a:p>
            <a:pPr marL="177800" lvl="0" indent="-184150" algn="l" rtl="0">
              <a:lnSpc>
                <a:spcPct val="70000"/>
              </a:lnSpc>
              <a:spcBef>
                <a:spcPts val="800"/>
              </a:spcBef>
              <a:spcAft>
                <a:spcPts val="0"/>
              </a:spcAft>
              <a:buClr>
                <a:srgbClr val="FF0000"/>
              </a:buClr>
              <a:buSzPts val="1500"/>
              <a:buFont typeface="Noto Sans Symbols"/>
              <a:buChar char="❑"/>
            </a:pPr>
            <a:r>
              <a:rPr lang="en" sz="1500" b="1" dirty="0">
                <a:latin typeface="Teen" panose="02000400000000000000" pitchFamily="2" charset="0"/>
              </a:rPr>
              <a:t>Damage and block your arteries</a:t>
            </a:r>
            <a:endParaRPr b="1" dirty="0">
              <a:latin typeface="Teen" panose="02000400000000000000" pitchFamily="2" charset="0"/>
            </a:endParaRPr>
          </a:p>
          <a:p>
            <a:pPr marL="177800" lvl="0" indent="-184150" algn="l" rtl="0">
              <a:lnSpc>
                <a:spcPct val="70000"/>
              </a:lnSpc>
              <a:spcBef>
                <a:spcPts val="800"/>
              </a:spcBef>
              <a:spcAft>
                <a:spcPts val="0"/>
              </a:spcAft>
              <a:buClr>
                <a:srgbClr val="FF0000"/>
              </a:buClr>
              <a:buSzPts val="1500"/>
              <a:buFont typeface="Noto Sans Symbols"/>
              <a:buChar char="❑"/>
            </a:pPr>
            <a:r>
              <a:rPr lang="en" sz="1500" b="1" dirty="0">
                <a:latin typeface="Teen" panose="02000400000000000000" pitchFamily="2" charset="0"/>
              </a:rPr>
              <a:t>Aggravate heart disease</a:t>
            </a:r>
            <a:endParaRPr b="1" dirty="0">
              <a:latin typeface="Teen" panose="02000400000000000000" pitchFamily="2" charset="0"/>
            </a:endParaRPr>
          </a:p>
          <a:p>
            <a:pPr marL="177800" lvl="0" indent="-184150" algn="l" rtl="0">
              <a:lnSpc>
                <a:spcPct val="70000"/>
              </a:lnSpc>
              <a:spcBef>
                <a:spcPts val="800"/>
              </a:spcBef>
              <a:spcAft>
                <a:spcPts val="0"/>
              </a:spcAft>
              <a:buClr>
                <a:srgbClr val="FF0000"/>
              </a:buClr>
              <a:buSzPts val="1500"/>
              <a:buFont typeface="Noto Sans Symbols"/>
              <a:buChar char="❑"/>
            </a:pPr>
            <a:r>
              <a:rPr lang="en" sz="1500" b="1" dirty="0">
                <a:latin typeface="Teen" panose="02000400000000000000" pitchFamily="2" charset="0"/>
              </a:rPr>
              <a:t>Exacerbate bowel conditions such as colitis</a:t>
            </a:r>
            <a:endParaRPr b="1" dirty="0">
              <a:latin typeface="Teen" panose="02000400000000000000" pitchFamily="2" charset="0"/>
            </a:endParaRPr>
          </a:p>
          <a:p>
            <a:pPr marL="177800" lvl="0" indent="-184150" algn="l" rtl="0">
              <a:lnSpc>
                <a:spcPct val="70000"/>
              </a:lnSpc>
              <a:spcBef>
                <a:spcPts val="800"/>
              </a:spcBef>
              <a:spcAft>
                <a:spcPts val="0"/>
              </a:spcAft>
              <a:buClr>
                <a:srgbClr val="FF0000"/>
              </a:buClr>
              <a:buSzPts val="1500"/>
              <a:buFont typeface="Noto Sans Symbols"/>
              <a:buChar char="❑"/>
            </a:pPr>
            <a:r>
              <a:rPr lang="en" sz="1500" b="1" dirty="0">
                <a:latin typeface="Teen" panose="02000400000000000000" pitchFamily="2" charset="0"/>
              </a:rPr>
              <a:t>Increase your susceptibility to infection</a:t>
            </a:r>
            <a:endParaRPr b="1" dirty="0">
              <a:latin typeface="Teen" panose="02000400000000000000" pitchFamily="2" charset="0"/>
            </a:endParaRPr>
          </a:p>
          <a:p>
            <a:pPr marL="177800" lvl="0" indent="-184150" algn="l" rtl="0">
              <a:lnSpc>
                <a:spcPct val="70000"/>
              </a:lnSpc>
              <a:spcBef>
                <a:spcPts val="800"/>
              </a:spcBef>
              <a:spcAft>
                <a:spcPts val="0"/>
              </a:spcAft>
              <a:buClr>
                <a:srgbClr val="FF0000"/>
              </a:buClr>
              <a:buSzPts val="1500"/>
              <a:buFont typeface="Noto Sans Symbols"/>
              <a:buChar char="❑"/>
            </a:pPr>
            <a:r>
              <a:rPr lang="en" sz="1500" b="1" dirty="0">
                <a:latin typeface="Teen" panose="02000400000000000000" pitchFamily="2" charset="0"/>
              </a:rPr>
              <a:t>Intensify pain</a:t>
            </a:r>
            <a:endParaRPr b="1" dirty="0">
              <a:latin typeface="Teen" panose="02000400000000000000" pitchFamily="2" charset="0"/>
            </a:endParaRPr>
          </a:p>
          <a:p>
            <a:pPr marL="177800" lvl="0" indent="-184150" algn="l" rtl="0">
              <a:lnSpc>
                <a:spcPct val="70000"/>
              </a:lnSpc>
              <a:spcBef>
                <a:spcPts val="800"/>
              </a:spcBef>
              <a:spcAft>
                <a:spcPts val="0"/>
              </a:spcAft>
              <a:buClr>
                <a:srgbClr val="FF0000"/>
              </a:buClr>
              <a:buSzPts val="1500"/>
              <a:buFont typeface="Noto Sans Symbols"/>
              <a:buChar char="❑"/>
            </a:pPr>
            <a:r>
              <a:rPr lang="en" sz="1500" b="1" dirty="0">
                <a:latin typeface="Teen" panose="02000400000000000000" pitchFamily="2" charset="0"/>
              </a:rPr>
              <a:t>Create headaches and exacerbate sinus conditions</a:t>
            </a:r>
            <a:endParaRPr b="1" dirty="0">
              <a:latin typeface="Teen" panose="02000400000000000000" pitchFamily="2" charset="0"/>
            </a:endParaRPr>
          </a:p>
          <a:p>
            <a:pPr marL="177800" lvl="0" indent="-184150" algn="l" rtl="0">
              <a:lnSpc>
                <a:spcPct val="70000"/>
              </a:lnSpc>
              <a:spcBef>
                <a:spcPts val="800"/>
              </a:spcBef>
              <a:spcAft>
                <a:spcPts val="0"/>
              </a:spcAft>
              <a:buClr>
                <a:srgbClr val="FF0000"/>
              </a:buClr>
              <a:buSzPts val="1500"/>
              <a:buFont typeface="Noto Sans Symbols"/>
              <a:buChar char="❑"/>
            </a:pPr>
            <a:r>
              <a:rPr lang="en" sz="1500" b="1" dirty="0">
                <a:latin typeface="Teen" panose="02000400000000000000" pitchFamily="2" charset="0"/>
              </a:rPr>
              <a:t>Contribute to inflammatory disorders of the muscles</a:t>
            </a:r>
            <a:endParaRPr b="1" dirty="0">
              <a:latin typeface="Teen" panose="02000400000000000000" pitchFamily="2" charset="0"/>
            </a:endParaRPr>
          </a:p>
          <a:p>
            <a:pPr marL="0" lvl="0" indent="0" algn="l" rtl="0">
              <a:lnSpc>
                <a:spcPct val="70000"/>
              </a:lnSpc>
              <a:spcBef>
                <a:spcPts val="800"/>
              </a:spcBef>
              <a:spcAft>
                <a:spcPts val="1600"/>
              </a:spcAft>
              <a:buClr>
                <a:srgbClr val="FF0000"/>
              </a:buClr>
              <a:buSzPts val="1500"/>
              <a:buNone/>
            </a:pPr>
            <a:endParaRPr sz="1500" dirty="0"/>
          </a:p>
        </p:txBody>
      </p:sp>
      <p:pic>
        <p:nvPicPr>
          <p:cNvPr id="216" name="Google Shape;216;p37"/>
          <p:cNvPicPr preferRelativeResize="0"/>
          <p:nvPr/>
        </p:nvPicPr>
        <p:blipFill rotWithShape="1">
          <a:blip r:embed="rId3">
            <a:alphaModFix/>
          </a:blip>
          <a:srcRect/>
          <a:stretch/>
        </p:blipFill>
        <p:spPr>
          <a:xfrm>
            <a:off x="8014879" y="21181"/>
            <a:ext cx="1129121" cy="933891"/>
          </a:xfrm>
          <a:prstGeom prst="rect">
            <a:avLst/>
          </a:prstGeom>
          <a:noFill/>
          <a:ln>
            <a:noFill/>
          </a:ln>
        </p:spPr>
      </p:pic>
      <p:pic>
        <p:nvPicPr>
          <p:cNvPr id="217" name="Google Shape;217;p37"/>
          <p:cNvPicPr preferRelativeResize="0"/>
          <p:nvPr/>
        </p:nvPicPr>
        <p:blipFill rotWithShape="1">
          <a:blip r:embed="rId4">
            <a:alphaModFix/>
          </a:blip>
          <a:srcRect/>
          <a:stretch/>
        </p:blipFill>
        <p:spPr>
          <a:xfrm>
            <a:off x="6772886" y="3074289"/>
            <a:ext cx="2370909" cy="20383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5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0" end="0"/>
                                            </p:txEl>
                                          </p:spTgt>
                                        </p:tgtEl>
                                        <p:attrNameLst>
                                          <p:attrName>style.visibility</p:attrName>
                                        </p:attrNameLst>
                                      </p:cBhvr>
                                      <p:to>
                                        <p:strVal val="visible"/>
                                      </p:to>
                                    </p:set>
                                    <p:animEffect transition="in" filter="fade">
                                      <p:cBhvr>
                                        <p:cTn id="12" dur="2000"/>
                                        <p:tgtEl>
                                          <p:spTgt spid="2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1" end="1"/>
                                            </p:txEl>
                                          </p:spTgt>
                                        </p:tgtEl>
                                        <p:attrNameLst>
                                          <p:attrName>style.visibility</p:attrName>
                                        </p:attrNameLst>
                                      </p:cBhvr>
                                      <p:to>
                                        <p:strVal val="visible"/>
                                      </p:to>
                                    </p:set>
                                    <p:animEffect transition="in" filter="fade">
                                      <p:cBhvr>
                                        <p:cTn id="17" dur="2000"/>
                                        <p:tgtEl>
                                          <p:spTgt spid="2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2" end="2"/>
                                            </p:txEl>
                                          </p:spTgt>
                                        </p:tgtEl>
                                        <p:attrNameLst>
                                          <p:attrName>style.visibility</p:attrName>
                                        </p:attrNameLst>
                                      </p:cBhvr>
                                      <p:to>
                                        <p:strVal val="visible"/>
                                      </p:to>
                                    </p:set>
                                    <p:animEffect transition="in" filter="fade">
                                      <p:cBhvr>
                                        <p:cTn id="22" dur="2000"/>
                                        <p:tgtEl>
                                          <p:spTgt spid="2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
                                            <p:txEl>
                                              <p:pRg st="3" end="3"/>
                                            </p:txEl>
                                          </p:spTgt>
                                        </p:tgtEl>
                                        <p:attrNameLst>
                                          <p:attrName>style.visibility</p:attrName>
                                        </p:attrNameLst>
                                      </p:cBhvr>
                                      <p:to>
                                        <p:strVal val="visible"/>
                                      </p:to>
                                    </p:set>
                                    <p:animEffect transition="in" filter="fade">
                                      <p:cBhvr>
                                        <p:cTn id="27" dur="2000"/>
                                        <p:tgtEl>
                                          <p:spTgt spid="2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
                                            <p:txEl>
                                              <p:pRg st="4" end="4"/>
                                            </p:txEl>
                                          </p:spTgt>
                                        </p:tgtEl>
                                        <p:attrNameLst>
                                          <p:attrName>style.visibility</p:attrName>
                                        </p:attrNameLst>
                                      </p:cBhvr>
                                      <p:to>
                                        <p:strVal val="visible"/>
                                      </p:to>
                                    </p:set>
                                    <p:animEffect transition="in" filter="fade">
                                      <p:cBhvr>
                                        <p:cTn id="32" dur="2000"/>
                                        <p:tgtEl>
                                          <p:spTgt spid="2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5">
                                            <p:txEl>
                                              <p:pRg st="5" end="5"/>
                                            </p:txEl>
                                          </p:spTgt>
                                        </p:tgtEl>
                                        <p:attrNameLst>
                                          <p:attrName>style.visibility</p:attrName>
                                        </p:attrNameLst>
                                      </p:cBhvr>
                                      <p:to>
                                        <p:strVal val="visible"/>
                                      </p:to>
                                    </p:set>
                                    <p:animEffect transition="in" filter="fade">
                                      <p:cBhvr>
                                        <p:cTn id="37" dur="2000"/>
                                        <p:tgtEl>
                                          <p:spTgt spid="21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5">
                                            <p:txEl>
                                              <p:pRg st="6" end="6"/>
                                            </p:txEl>
                                          </p:spTgt>
                                        </p:tgtEl>
                                        <p:attrNameLst>
                                          <p:attrName>style.visibility</p:attrName>
                                        </p:attrNameLst>
                                      </p:cBhvr>
                                      <p:to>
                                        <p:strVal val="visible"/>
                                      </p:to>
                                    </p:set>
                                    <p:animEffect transition="in" filter="fade">
                                      <p:cBhvr>
                                        <p:cTn id="42" dur="2000"/>
                                        <p:tgtEl>
                                          <p:spTgt spid="21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5">
                                            <p:txEl>
                                              <p:pRg st="7" end="7"/>
                                            </p:txEl>
                                          </p:spTgt>
                                        </p:tgtEl>
                                        <p:attrNameLst>
                                          <p:attrName>style.visibility</p:attrName>
                                        </p:attrNameLst>
                                      </p:cBhvr>
                                      <p:to>
                                        <p:strVal val="visible"/>
                                      </p:to>
                                    </p:set>
                                    <p:animEffect transition="in" filter="fade">
                                      <p:cBhvr>
                                        <p:cTn id="47" dur="2000"/>
                                        <p:tgtEl>
                                          <p:spTgt spid="21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5">
                                            <p:txEl>
                                              <p:pRg st="8" end="8"/>
                                            </p:txEl>
                                          </p:spTgt>
                                        </p:tgtEl>
                                        <p:attrNameLst>
                                          <p:attrName>style.visibility</p:attrName>
                                        </p:attrNameLst>
                                      </p:cBhvr>
                                      <p:to>
                                        <p:strVal val="visible"/>
                                      </p:to>
                                    </p:set>
                                    <p:animEffect transition="in" filter="fade">
                                      <p:cBhvr>
                                        <p:cTn id="52" dur="2000"/>
                                        <p:tgtEl>
                                          <p:spTgt spid="21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5">
                                            <p:txEl>
                                              <p:pRg st="9" end="9"/>
                                            </p:txEl>
                                          </p:spTgt>
                                        </p:tgtEl>
                                        <p:attrNameLst>
                                          <p:attrName>style.visibility</p:attrName>
                                        </p:attrNameLst>
                                      </p:cBhvr>
                                      <p:to>
                                        <p:strVal val="visible"/>
                                      </p:to>
                                    </p:set>
                                    <p:animEffect transition="in" filter="fade">
                                      <p:cBhvr>
                                        <p:cTn id="57" dur="2000"/>
                                        <p:tgtEl>
                                          <p:spTgt spid="21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15">
                                            <p:txEl>
                                              <p:pRg st="10" end="10"/>
                                            </p:txEl>
                                          </p:spTgt>
                                        </p:tgtEl>
                                        <p:attrNameLst>
                                          <p:attrName>style.visibility</p:attrName>
                                        </p:attrNameLst>
                                      </p:cBhvr>
                                      <p:to>
                                        <p:strVal val="visible"/>
                                      </p:to>
                                    </p:set>
                                    <p:animEffect transition="in" filter="fade">
                                      <p:cBhvr>
                                        <p:cTn id="62" dur="2000"/>
                                        <p:tgtEl>
                                          <p:spTgt spid="2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9"/>
          <p:cNvSpPr txBox="1">
            <a:spLocks noGrp="1"/>
          </p:cNvSpPr>
          <p:nvPr>
            <p:ph type="title"/>
          </p:nvPr>
        </p:nvSpPr>
        <p:spPr>
          <a:xfrm>
            <a:off x="628650" y="97972"/>
            <a:ext cx="7886700" cy="1170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7030A0"/>
              </a:buClr>
              <a:buSzPts val="3300"/>
              <a:buFont typeface="Calibri"/>
              <a:buNone/>
            </a:pPr>
            <a:r>
              <a:rPr lang="en" b="1" u="sng">
                <a:solidFill>
                  <a:srgbClr val="7030A0"/>
                </a:solidFill>
              </a:rPr>
              <a:t>Summary</a:t>
            </a:r>
            <a:endParaRPr b="1" u="sng">
              <a:solidFill>
                <a:srgbClr val="7030A0"/>
              </a:solidFill>
            </a:endParaRPr>
          </a:p>
        </p:txBody>
      </p:sp>
      <p:sp>
        <p:nvSpPr>
          <p:cNvPr id="230" name="Google Shape;230;p39"/>
          <p:cNvSpPr txBox="1">
            <a:spLocks noGrp="1"/>
          </p:cNvSpPr>
          <p:nvPr>
            <p:ph idx="1"/>
          </p:nvPr>
        </p:nvSpPr>
        <p:spPr>
          <a:xfrm>
            <a:off x="628650" y="1077685"/>
            <a:ext cx="7886700" cy="2229871"/>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rgbClr val="2E75B5"/>
              </a:buClr>
              <a:buSzPts val="2100"/>
              <a:buFont typeface="Noto Sans Symbols"/>
              <a:buChar char="❖"/>
            </a:pPr>
            <a:r>
              <a:rPr lang="en" dirty="0"/>
              <a:t>Anger is a natural response to hurt, frustration, stress or threat that has evolved over time</a:t>
            </a:r>
            <a:endParaRPr dirty="0"/>
          </a:p>
          <a:p>
            <a:pPr marL="177800" lvl="0" indent="-171450" algn="l" rtl="0">
              <a:lnSpc>
                <a:spcPct val="90000"/>
              </a:lnSpc>
              <a:spcBef>
                <a:spcPts val="800"/>
              </a:spcBef>
              <a:spcAft>
                <a:spcPts val="0"/>
              </a:spcAft>
              <a:buClr>
                <a:srgbClr val="2E75B5"/>
              </a:buClr>
              <a:buSzPts val="2100"/>
              <a:buFont typeface="Noto Sans Symbols"/>
              <a:buChar char="❖"/>
            </a:pPr>
            <a:r>
              <a:rPr lang="en" dirty="0"/>
              <a:t>It physically alters our body chemistry</a:t>
            </a:r>
            <a:endParaRPr dirty="0"/>
          </a:p>
          <a:p>
            <a:pPr marL="177800" lvl="0" indent="-171450" algn="l" rtl="0">
              <a:lnSpc>
                <a:spcPct val="90000"/>
              </a:lnSpc>
              <a:spcBef>
                <a:spcPts val="800"/>
              </a:spcBef>
              <a:spcAft>
                <a:spcPts val="0"/>
              </a:spcAft>
              <a:buClr>
                <a:srgbClr val="2E75B5"/>
              </a:buClr>
              <a:buSzPts val="2100"/>
              <a:buFont typeface="Noto Sans Symbols"/>
              <a:buChar char="❖"/>
            </a:pPr>
            <a:r>
              <a:rPr lang="en" dirty="0"/>
              <a:t>We can learn to notice signs of anger in ourselves and others</a:t>
            </a:r>
            <a:endParaRPr dirty="0"/>
          </a:p>
          <a:p>
            <a:pPr marL="177800" lvl="0" indent="-171450" algn="l" rtl="0">
              <a:lnSpc>
                <a:spcPct val="90000"/>
              </a:lnSpc>
              <a:spcBef>
                <a:spcPts val="800"/>
              </a:spcBef>
              <a:spcAft>
                <a:spcPts val="0"/>
              </a:spcAft>
              <a:buClr>
                <a:srgbClr val="2E75B5"/>
              </a:buClr>
              <a:buSzPts val="2100"/>
              <a:buFont typeface="Noto Sans Symbols"/>
              <a:buChar char="❖"/>
            </a:pPr>
            <a:r>
              <a:rPr lang="en" dirty="0"/>
              <a:t>Anger should be a temporary state</a:t>
            </a:r>
            <a:endParaRPr dirty="0"/>
          </a:p>
          <a:p>
            <a:pPr marL="177800" lvl="0" indent="-171450" algn="l" rtl="0">
              <a:lnSpc>
                <a:spcPct val="90000"/>
              </a:lnSpc>
              <a:spcBef>
                <a:spcPts val="800"/>
              </a:spcBef>
              <a:spcAft>
                <a:spcPts val="0"/>
              </a:spcAft>
              <a:buClr>
                <a:srgbClr val="2E75B5"/>
              </a:buClr>
              <a:buSzPts val="2100"/>
              <a:buFont typeface="Noto Sans Symbols"/>
              <a:buChar char="❖"/>
            </a:pPr>
            <a:r>
              <a:rPr lang="en" dirty="0"/>
              <a:t>Unresolved/unreleased anger causes strain on our body</a:t>
            </a:r>
          </a:p>
          <a:p>
            <a:pPr marL="177800" lvl="0" indent="-38100" algn="l" rtl="0">
              <a:lnSpc>
                <a:spcPct val="90000"/>
              </a:lnSpc>
              <a:spcBef>
                <a:spcPts val="800"/>
              </a:spcBef>
              <a:spcAft>
                <a:spcPts val="1600"/>
              </a:spcAft>
              <a:buClr>
                <a:srgbClr val="2E75B5"/>
              </a:buClr>
              <a:buSzPts val="2100"/>
              <a:buFont typeface="Noto Sans Symbols"/>
              <a:buNone/>
            </a:pPr>
            <a:endParaRPr dirty="0"/>
          </a:p>
        </p:txBody>
      </p:sp>
      <p:pic>
        <p:nvPicPr>
          <p:cNvPr id="2" name="Picture 1">
            <a:extLst>
              <a:ext uri="{FF2B5EF4-FFF2-40B4-BE49-F238E27FC236}">
                <a16:creationId xmlns:a16="http://schemas.microsoft.com/office/drawing/2014/main" id="{E3A46656-F962-4AB8-8B62-EED507FE1EE0}"/>
              </a:ext>
            </a:extLst>
          </p:cNvPr>
          <p:cNvPicPr>
            <a:picLocks noChangeAspect="1"/>
          </p:cNvPicPr>
          <p:nvPr/>
        </p:nvPicPr>
        <p:blipFill>
          <a:blip r:embed="rId3"/>
          <a:stretch>
            <a:fillRect/>
          </a:stretch>
        </p:blipFill>
        <p:spPr>
          <a:xfrm>
            <a:off x="6536531" y="3320218"/>
            <a:ext cx="2607469" cy="1788497"/>
          </a:xfrm>
          <a:prstGeom prst="rect">
            <a:avLst/>
          </a:prstGeom>
        </p:spPr>
      </p:pic>
      <p:sp>
        <p:nvSpPr>
          <p:cNvPr id="3" name="TextBox 2"/>
          <p:cNvSpPr txBox="1"/>
          <p:nvPr/>
        </p:nvSpPr>
        <p:spPr>
          <a:xfrm>
            <a:off x="392906" y="3593306"/>
            <a:ext cx="5807869" cy="1460913"/>
          </a:xfrm>
          <a:prstGeom prst="rect">
            <a:avLst/>
          </a:prstGeom>
          <a:noFill/>
        </p:spPr>
        <p:txBody>
          <a:bodyPr wrap="square" rtlCol="0">
            <a:spAutoFit/>
          </a:bodyPr>
          <a:lstStyle/>
          <a:p>
            <a:pPr marL="177800" lvl="0" indent="-171450" algn="ctr">
              <a:lnSpc>
                <a:spcPct val="90000"/>
              </a:lnSpc>
              <a:spcBef>
                <a:spcPts val="800"/>
              </a:spcBef>
              <a:buClr>
                <a:srgbClr val="2E75B5"/>
              </a:buClr>
              <a:buSzPts val="2100"/>
              <a:buFont typeface="Noto Sans Symbols"/>
              <a:buChar char="❖"/>
            </a:pPr>
            <a:r>
              <a:rPr lang="en-GB" dirty="0">
                <a:highlight>
                  <a:srgbClr val="FFFF00"/>
                </a:highlight>
              </a:rPr>
              <a:t>If anger is getting the better of you and you feel that it is taking over your life it is important to seek help and support to manage this. </a:t>
            </a:r>
            <a:endParaRPr lang="en-GB" dirty="0" smtClean="0">
              <a:highlight>
                <a:srgbClr val="FFFF00"/>
              </a:highlight>
            </a:endParaRPr>
          </a:p>
          <a:p>
            <a:pPr marL="177800" lvl="0" indent="-171450" algn="ctr">
              <a:lnSpc>
                <a:spcPct val="90000"/>
              </a:lnSpc>
              <a:spcBef>
                <a:spcPts val="800"/>
              </a:spcBef>
              <a:buClr>
                <a:srgbClr val="2E75B5"/>
              </a:buClr>
              <a:buSzPts val="2100"/>
              <a:buFont typeface="Noto Sans Symbols"/>
              <a:buChar char="❖"/>
            </a:pPr>
            <a:r>
              <a:rPr lang="en-GB" dirty="0" smtClean="0">
                <a:highlight>
                  <a:srgbClr val="FFFF00"/>
                </a:highlight>
              </a:rPr>
              <a:t>There </a:t>
            </a:r>
            <a:r>
              <a:rPr lang="en-GB" dirty="0">
                <a:highlight>
                  <a:srgbClr val="FFFF00"/>
                </a:highlight>
              </a:rPr>
              <a:t>are numerous routes you can take, from counselling to </a:t>
            </a:r>
            <a:r>
              <a:rPr lang="en-GB" dirty="0" smtClean="0">
                <a:highlight>
                  <a:srgbClr val="FFFF00"/>
                </a:highlight>
              </a:rPr>
              <a:t>  Anger </a:t>
            </a:r>
            <a:r>
              <a:rPr lang="en-GB" dirty="0">
                <a:highlight>
                  <a:srgbClr val="FFFF00"/>
                </a:highlight>
              </a:rPr>
              <a:t>Awareness </a:t>
            </a:r>
            <a:r>
              <a:rPr lang="en-GB" dirty="0" smtClean="0">
                <a:highlight>
                  <a:srgbClr val="FFFF00"/>
                </a:highlight>
              </a:rPr>
              <a:t>courses. </a:t>
            </a:r>
          </a:p>
          <a:p>
            <a:pPr marL="177800" lvl="0" indent="-171450" algn="ctr">
              <a:lnSpc>
                <a:spcPct val="90000"/>
              </a:lnSpc>
              <a:spcBef>
                <a:spcPts val="800"/>
              </a:spcBef>
              <a:buClr>
                <a:srgbClr val="2E75B5"/>
              </a:buClr>
              <a:buSzPts val="2100"/>
              <a:buFont typeface="Noto Sans Symbols"/>
              <a:buChar char="❖"/>
            </a:pPr>
            <a:r>
              <a:rPr lang="en-GB" dirty="0" smtClean="0">
                <a:highlight>
                  <a:srgbClr val="FFFF00"/>
                </a:highlight>
              </a:rPr>
              <a:t>Please </a:t>
            </a:r>
            <a:r>
              <a:rPr lang="en-GB" dirty="0">
                <a:highlight>
                  <a:srgbClr val="FFFF00"/>
                </a:highlight>
              </a:rPr>
              <a:t>email </a:t>
            </a:r>
            <a:r>
              <a:rPr lang="en-GB" dirty="0">
                <a:highlight>
                  <a:srgbClr val="FFFF00"/>
                </a:highlight>
                <a:hlinkClick r:id="rId4"/>
              </a:rPr>
              <a:t>admin@man-ni.org</a:t>
            </a:r>
            <a:r>
              <a:rPr lang="en-GB" dirty="0">
                <a:highlight>
                  <a:srgbClr val="FFFF00"/>
                </a:highlight>
              </a:rPr>
              <a:t> to find out more </a:t>
            </a:r>
            <a:r>
              <a:rPr lang="en-GB" smtClean="0">
                <a:highlight>
                  <a:srgbClr val="FFFF00"/>
                </a:highlight>
              </a:rPr>
              <a:t>about </a:t>
            </a:r>
            <a:r>
              <a:rPr lang="en-GB" smtClean="0">
                <a:highlight>
                  <a:srgbClr val="FFFF00"/>
                </a:highlight>
              </a:rPr>
              <a:t>our services  </a:t>
            </a:r>
            <a:r>
              <a:rPr lang="en-GB" dirty="0" smtClean="0">
                <a:highlight>
                  <a:srgbClr val="FFFF00"/>
                </a:highlight>
              </a:rPr>
              <a:t>to assist you if you wish to address your anger  issues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20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xEl>
                                              <p:pRg st="0" end="0"/>
                                            </p:txEl>
                                          </p:spTgt>
                                        </p:tgtEl>
                                        <p:attrNameLst>
                                          <p:attrName>style.visibility</p:attrName>
                                        </p:attrNameLst>
                                      </p:cBhvr>
                                      <p:to>
                                        <p:strVal val="visible"/>
                                      </p:to>
                                    </p:set>
                                    <p:animEffect transition="in" filter="fade">
                                      <p:cBhvr>
                                        <p:cTn id="12" dur="500"/>
                                        <p:tgtEl>
                                          <p:spTgt spid="2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0">
                                            <p:txEl>
                                              <p:pRg st="1" end="1"/>
                                            </p:txEl>
                                          </p:spTgt>
                                        </p:tgtEl>
                                        <p:attrNameLst>
                                          <p:attrName>style.visibility</p:attrName>
                                        </p:attrNameLst>
                                      </p:cBhvr>
                                      <p:to>
                                        <p:strVal val="visible"/>
                                      </p:to>
                                    </p:set>
                                    <p:animEffect transition="in" filter="fade">
                                      <p:cBhvr>
                                        <p:cTn id="17" dur="500"/>
                                        <p:tgtEl>
                                          <p:spTgt spid="23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0">
                                            <p:txEl>
                                              <p:pRg st="2" end="2"/>
                                            </p:txEl>
                                          </p:spTgt>
                                        </p:tgtEl>
                                        <p:attrNameLst>
                                          <p:attrName>style.visibility</p:attrName>
                                        </p:attrNameLst>
                                      </p:cBhvr>
                                      <p:to>
                                        <p:strVal val="visible"/>
                                      </p:to>
                                    </p:set>
                                    <p:animEffect transition="in" filter="fade">
                                      <p:cBhvr>
                                        <p:cTn id="22" dur="500"/>
                                        <p:tgtEl>
                                          <p:spTgt spid="23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0">
                                            <p:txEl>
                                              <p:pRg st="3" end="3"/>
                                            </p:txEl>
                                          </p:spTgt>
                                        </p:tgtEl>
                                        <p:attrNameLst>
                                          <p:attrName>style.visibility</p:attrName>
                                        </p:attrNameLst>
                                      </p:cBhvr>
                                      <p:to>
                                        <p:strVal val="visible"/>
                                      </p:to>
                                    </p:set>
                                    <p:animEffect transition="in" filter="fade">
                                      <p:cBhvr>
                                        <p:cTn id="27" dur="500"/>
                                        <p:tgtEl>
                                          <p:spTgt spid="23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0">
                                            <p:txEl>
                                              <p:pRg st="4" end="4"/>
                                            </p:txEl>
                                          </p:spTgt>
                                        </p:tgtEl>
                                        <p:attrNameLst>
                                          <p:attrName>style.visibility</p:attrName>
                                        </p:attrNameLst>
                                      </p:cBhvr>
                                      <p:to>
                                        <p:strVal val="visible"/>
                                      </p:to>
                                    </p:set>
                                    <p:animEffect transition="in" filter="fade">
                                      <p:cBhvr>
                                        <p:cTn id="32" dur="500"/>
                                        <p:tgtEl>
                                          <p:spTgt spid="2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051" y="371080"/>
            <a:ext cx="8601075" cy="5216813"/>
          </a:xfrm>
          <a:prstGeom prst="rect">
            <a:avLst/>
          </a:prstGeom>
        </p:spPr>
        <p:txBody>
          <a:bodyPr wrap="square">
            <a:spAutoFit/>
          </a:bodyPr>
          <a:lstStyle/>
          <a:p>
            <a:r>
              <a:rPr lang="en-GB" sz="1200" b="1" dirty="0">
                <a:solidFill>
                  <a:srgbClr val="FFFF00"/>
                </a:solidFill>
              </a:rPr>
              <a:t>T</a:t>
            </a:r>
            <a:r>
              <a:rPr lang="en-GB" sz="1200" b="1" dirty="0" smtClean="0">
                <a:solidFill>
                  <a:srgbClr val="FFFF00"/>
                </a:solidFill>
              </a:rPr>
              <a:t>he psychotherapist and author  </a:t>
            </a:r>
            <a:r>
              <a:rPr lang="en-GB" sz="1200" b="1" dirty="0">
                <a:solidFill>
                  <a:srgbClr val="FFFF00"/>
                </a:solidFill>
              </a:rPr>
              <a:t>Gael Lindenfield </a:t>
            </a:r>
            <a:r>
              <a:rPr lang="en-GB" sz="1200" b="1" dirty="0" smtClean="0">
                <a:solidFill>
                  <a:srgbClr val="FFFF00"/>
                </a:solidFill>
              </a:rPr>
              <a:t>: Managing </a:t>
            </a:r>
            <a:r>
              <a:rPr lang="en-GB" sz="1200" b="1" dirty="0">
                <a:solidFill>
                  <a:srgbClr val="FFFF00"/>
                </a:solidFill>
              </a:rPr>
              <a:t>Anger ISBN 0-00-710034-5 </a:t>
            </a:r>
            <a:r>
              <a:rPr lang="en-GB" sz="1200" b="1" dirty="0" smtClean="0">
                <a:solidFill>
                  <a:srgbClr val="FFFF00"/>
                </a:solidFill>
              </a:rPr>
              <a:t>outlines in her book </a:t>
            </a:r>
            <a:endParaRPr lang="en-GB" b="1" dirty="0" smtClean="0">
              <a:latin typeface="Times New Roman" panose="02020603050405020304" pitchFamily="18" charset="0"/>
              <a:ea typeface="Times New Roman" panose="02020603050405020304" pitchFamily="18" charset="0"/>
            </a:endParaRPr>
          </a:p>
          <a:p>
            <a:pPr>
              <a:lnSpc>
                <a:spcPct val="150000"/>
              </a:lnSpc>
            </a:pPr>
            <a:r>
              <a:rPr lang="en-GB" b="1" dirty="0" smtClean="0">
                <a:latin typeface="Times New Roman" panose="02020603050405020304" pitchFamily="18" charset="0"/>
                <a:ea typeface="Times New Roman" panose="02020603050405020304" pitchFamily="18" charset="0"/>
              </a:rPr>
              <a:t>Anger </a:t>
            </a:r>
            <a:r>
              <a:rPr lang="en-GB" b="1" dirty="0">
                <a:latin typeface="Times New Roman" panose="02020603050405020304" pitchFamily="18" charset="0"/>
                <a:ea typeface="Times New Roman" panose="02020603050405020304" pitchFamily="18" charset="0"/>
              </a:rPr>
              <a:t>is a </a:t>
            </a:r>
            <a:r>
              <a:rPr lang="en-GB" b="1" i="1" u="sng" dirty="0">
                <a:solidFill>
                  <a:schemeClr val="accent2">
                    <a:lumMod val="50000"/>
                  </a:schemeClr>
                </a:solidFill>
                <a:latin typeface="Times New Roman" panose="02020603050405020304" pitchFamily="18" charset="0"/>
                <a:ea typeface="Times New Roman" panose="02020603050405020304" pitchFamily="18" charset="0"/>
              </a:rPr>
              <a:t>natural</a:t>
            </a:r>
            <a:r>
              <a:rPr lang="en-GB" b="1" dirty="0">
                <a:solidFill>
                  <a:schemeClr val="accent2">
                    <a:lumMod val="50000"/>
                  </a:schemeClr>
                </a:solidFill>
                <a:latin typeface="Times New Roman" panose="02020603050405020304" pitchFamily="18" charset="0"/>
                <a:ea typeface="Times New Roman" panose="02020603050405020304" pitchFamily="18" charset="0"/>
              </a:rPr>
              <a:t> </a:t>
            </a:r>
            <a:r>
              <a:rPr lang="en-GB" b="1" dirty="0">
                <a:latin typeface="Times New Roman" panose="02020603050405020304" pitchFamily="18" charset="0"/>
                <a:ea typeface="Times New Roman" panose="02020603050405020304" pitchFamily="18" charset="0"/>
              </a:rPr>
              <a:t>response to a hurt, frustration, bereavement, loss or threat.</a:t>
            </a:r>
            <a:endParaRPr lang="en-GB" dirty="0">
              <a:latin typeface="Times New Roman" panose="02020603050405020304" pitchFamily="18" charset="0"/>
              <a:ea typeface="Times New Roman" panose="02020603050405020304" pitchFamily="18" charset="0"/>
            </a:endParaRPr>
          </a:p>
          <a:p>
            <a:pPr>
              <a:lnSpc>
                <a:spcPct val="150000"/>
              </a:lnSpc>
            </a:pPr>
            <a:r>
              <a:rPr lang="en-GB" b="1" dirty="0">
                <a:latin typeface="Times New Roman" panose="02020603050405020304" pitchFamily="18" charset="0"/>
                <a:ea typeface="Times New Roman" panose="02020603050405020304" pitchFamily="18" charset="0"/>
              </a:rPr>
              <a:t>It is said it stems from an </a:t>
            </a:r>
            <a:r>
              <a:rPr lang="en-GB" b="1" i="1" u="sng" dirty="0">
                <a:solidFill>
                  <a:schemeClr val="accent2">
                    <a:lumMod val="50000"/>
                  </a:schemeClr>
                </a:solidFill>
                <a:latin typeface="Times New Roman" panose="02020603050405020304" pitchFamily="18" charset="0"/>
                <a:ea typeface="Times New Roman" panose="02020603050405020304" pitchFamily="18" charset="0"/>
              </a:rPr>
              <a:t>unmet basic love need</a:t>
            </a:r>
            <a:r>
              <a:rPr lang="en-GB" b="1" dirty="0">
                <a:solidFill>
                  <a:schemeClr val="accent2">
                    <a:lumMod val="50000"/>
                  </a:schemeClr>
                </a:solidFill>
                <a:latin typeface="Times New Roman" panose="02020603050405020304" pitchFamily="18" charset="0"/>
                <a:ea typeface="Times New Roman" panose="02020603050405020304" pitchFamily="18" charset="0"/>
              </a:rPr>
              <a:t> </a:t>
            </a:r>
            <a:r>
              <a:rPr lang="en-GB" b="1" dirty="0">
                <a:latin typeface="Times New Roman" panose="02020603050405020304" pitchFamily="18" charset="0"/>
                <a:ea typeface="Times New Roman" panose="02020603050405020304" pitchFamily="18" charset="0"/>
              </a:rPr>
              <a:t>which connects to feelings of rejection, which are painful, and out of fear we become defensive and ANGRY</a:t>
            </a:r>
            <a:r>
              <a:rPr lang="en-GB" b="1" dirty="0" smtClean="0">
                <a:latin typeface="Times New Roman" panose="02020603050405020304" pitchFamily="18" charset="0"/>
                <a:ea typeface="Times New Roman" panose="02020603050405020304" pitchFamily="18" charset="0"/>
              </a:rPr>
              <a:t>.</a:t>
            </a:r>
          </a:p>
          <a:p>
            <a:pPr>
              <a:lnSpc>
                <a:spcPct val="150000"/>
              </a:lnSpc>
            </a:pPr>
            <a:endParaRPr lang="en-GB" b="1" dirty="0">
              <a:latin typeface="Times New Roman" panose="02020603050405020304" pitchFamily="18" charset="0"/>
              <a:ea typeface="Times New Roman" panose="02020603050405020304" pitchFamily="18" charset="0"/>
            </a:endParaRPr>
          </a:p>
          <a:p>
            <a:pPr>
              <a:lnSpc>
                <a:spcPct val="150000"/>
              </a:lnSpc>
            </a:pPr>
            <a:r>
              <a:rPr lang="en-GB" b="1" dirty="0" smtClean="0">
                <a:latin typeface="Times New Roman" panose="02020603050405020304" pitchFamily="18" charset="0"/>
                <a:ea typeface="Times New Roman" panose="02020603050405020304" pitchFamily="18" charset="0"/>
              </a:rPr>
              <a:t>We expect this love need to be meet  primarily from our parents, but also from family, friends ,and in particular our partners ,  indeed from everyone we expect to be treated in a way that is :</a:t>
            </a:r>
          </a:p>
          <a:p>
            <a:pPr>
              <a:lnSpc>
                <a:spcPct val="150000"/>
              </a:lnSpc>
            </a:pPr>
            <a:r>
              <a:rPr lang="en-GB" b="1" dirty="0" smtClean="0">
                <a:solidFill>
                  <a:schemeClr val="accent2">
                    <a:lumMod val="50000"/>
                  </a:schemeClr>
                </a:solidFill>
                <a:latin typeface="Times New Roman" panose="02020603050405020304" pitchFamily="18" charset="0"/>
                <a:ea typeface="Times New Roman" panose="02020603050405020304" pitchFamily="18" charset="0"/>
              </a:rPr>
              <a:t>Respectful  -  Caring  - Nurturing  -  Kind  -  Honest – Patient – Committed  - Forgiving – Compassionate </a:t>
            </a:r>
          </a:p>
          <a:p>
            <a:pPr>
              <a:lnSpc>
                <a:spcPct val="150000"/>
              </a:lnSpc>
            </a:pPr>
            <a:r>
              <a:rPr lang="en-GB" b="1" dirty="0" smtClean="0">
                <a:solidFill>
                  <a:schemeClr val="accent2">
                    <a:lumMod val="50000"/>
                  </a:schemeClr>
                </a:solidFill>
                <a:latin typeface="Times New Roman" panose="02020603050405020304" pitchFamily="18" charset="0"/>
                <a:ea typeface="Times New Roman" panose="02020603050405020304" pitchFamily="18" charset="0"/>
              </a:rPr>
              <a:t>Protective – Safe   </a:t>
            </a:r>
            <a:r>
              <a:rPr lang="en-GB" b="1" dirty="0" smtClean="0">
                <a:latin typeface="Times New Roman" panose="02020603050405020304" pitchFamily="18" charset="0"/>
                <a:ea typeface="Times New Roman" panose="02020603050405020304" pitchFamily="18" charset="0"/>
              </a:rPr>
              <a:t>“a loving , needs met way”   </a:t>
            </a:r>
          </a:p>
          <a:p>
            <a:pPr>
              <a:lnSpc>
                <a:spcPct val="150000"/>
              </a:lnSpc>
            </a:pPr>
            <a:endParaRPr lang="en-GB" dirty="0">
              <a:latin typeface="Times New Roman" panose="02020603050405020304" pitchFamily="18" charset="0"/>
              <a:ea typeface="Times New Roman" panose="02020603050405020304" pitchFamily="18" charset="0"/>
            </a:endParaRPr>
          </a:p>
          <a:p>
            <a:pPr>
              <a:lnSpc>
                <a:spcPct val="150000"/>
              </a:lnSpc>
            </a:pPr>
            <a:r>
              <a:rPr lang="en-GB" dirty="0">
                <a:latin typeface="Times New Roman" panose="02020603050405020304" pitchFamily="18" charset="0"/>
                <a:ea typeface="Times New Roman" panose="02020603050405020304" pitchFamily="18" charset="0"/>
              </a:rPr>
              <a:t>Anytime we feel we are treated in a</a:t>
            </a:r>
            <a:r>
              <a:rPr lang="en-GB" b="1" dirty="0">
                <a:latin typeface="Times New Roman" panose="02020603050405020304" pitchFamily="18" charset="0"/>
                <a:ea typeface="Times New Roman" panose="02020603050405020304" pitchFamily="18" charset="0"/>
              </a:rPr>
              <a:t> “less than </a:t>
            </a:r>
            <a:r>
              <a:rPr lang="en-GB" b="1" dirty="0" smtClean="0">
                <a:latin typeface="Times New Roman" panose="02020603050405020304" pitchFamily="18" charset="0"/>
                <a:ea typeface="Times New Roman" panose="02020603050405020304" pitchFamily="18" charset="0"/>
              </a:rPr>
              <a:t>lovingly, not needs met, </a:t>
            </a:r>
            <a:r>
              <a:rPr lang="en-GB" b="1" dirty="0">
                <a:latin typeface="Times New Roman" panose="02020603050405020304" pitchFamily="18" charset="0"/>
                <a:ea typeface="Times New Roman" panose="02020603050405020304" pitchFamily="18" charset="0"/>
              </a:rPr>
              <a:t>way</a:t>
            </a:r>
            <a:r>
              <a:rPr lang="en-GB" dirty="0">
                <a:latin typeface="Times New Roman" panose="02020603050405020304" pitchFamily="18" charset="0"/>
                <a:ea typeface="Times New Roman" panose="02020603050405020304" pitchFamily="18" charset="0"/>
              </a:rPr>
              <a:t>” i.e. </a:t>
            </a:r>
            <a:r>
              <a:rPr lang="en-GB" dirty="0" smtClean="0">
                <a:latin typeface="Times New Roman" panose="02020603050405020304" pitchFamily="18" charset="0"/>
                <a:ea typeface="Times New Roman" panose="02020603050405020304" pitchFamily="18" charset="0"/>
              </a:rPr>
              <a:t>a way which </a:t>
            </a:r>
            <a:r>
              <a:rPr lang="en-GB" dirty="0">
                <a:latin typeface="Times New Roman" panose="02020603050405020304" pitchFamily="18" charset="0"/>
                <a:ea typeface="Times New Roman" panose="02020603050405020304" pitchFamily="18" charset="0"/>
              </a:rPr>
              <a:t>is</a:t>
            </a:r>
            <a:r>
              <a:rPr lang="en-GB" b="1" dirty="0">
                <a:latin typeface="Times New Roman" panose="02020603050405020304" pitchFamily="18"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lnSpc>
                <a:spcPct val="150000"/>
              </a:lnSpc>
            </a:pPr>
            <a:r>
              <a:rPr lang="en-GB" b="1" dirty="0">
                <a:solidFill>
                  <a:schemeClr val="accent2">
                    <a:lumMod val="50000"/>
                  </a:schemeClr>
                </a:solidFill>
                <a:latin typeface="Times New Roman" panose="02020603050405020304" pitchFamily="18" charset="0"/>
                <a:ea typeface="Times New Roman" panose="02020603050405020304" pitchFamily="18" charset="0"/>
              </a:rPr>
              <a:t>Dismissive – Disowning – Belittling – Demeaning- Disloyal – Indifferent - Uncaring – or abusive in any form</a:t>
            </a:r>
            <a:r>
              <a:rPr lang="en-GB" b="1" dirty="0">
                <a:latin typeface="Times New Roman" panose="02020603050405020304" pitchFamily="18" charset="0"/>
                <a:ea typeface="Times New Roman" panose="02020603050405020304" pitchFamily="18" charset="0"/>
              </a:rPr>
              <a:t> - </a:t>
            </a:r>
            <a:r>
              <a:rPr lang="en-GB" b="1" u="sng" dirty="0">
                <a:latin typeface="Times New Roman" panose="02020603050405020304" pitchFamily="18" charset="0"/>
                <a:ea typeface="Times New Roman" panose="02020603050405020304" pitchFamily="18" charset="0"/>
              </a:rPr>
              <a:t>we </a:t>
            </a:r>
            <a:r>
              <a:rPr lang="en-GB" b="1" u="sng" dirty="0" smtClean="0">
                <a:latin typeface="Times New Roman" panose="02020603050405020304" pitchFamily="18" charset="0"/>
                <a:ea typeface="Times New Roman" panose="02020603050405020304" pitchFamily="18" charset="0"/>
              </a:rPr>
              <a:t>are likely to feel rejected  and get angry</a:t>
            </a:r>
            <a:r>
              <a:rPr lang="en-GB" b="1" dirty="0" smtClean="0">
                <a:latin typeface="Times New Roman" panose="02020603050405020304" pitchFamily="18"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lgn="ctr">
              <a:lnSpc>
                <a:spcPct val="150000"/>
              </a:lnSpc>
            </a:pPr>
            <a:r>
              <a:rPr lang="en-GB" sz="1600" b="1" dirty="0">
                <a:latin typeface="Times New Roman" panose="02020603050405020304" pitchFamily="18" charset="0"/>
                <a:ea typeface="Times New Roman" panose="02020603050405020304" pitchFamily="18" charset="0"/>
              </a:rPr>
              <a:t>Your Voice, or Need, feels rejected, silenced or </a:t>
            </a:r>
            <a:r>
              <a:rPr lang="en-GB" sz="1600" b="1" dirty="0" smtClean="0">
                <a:latin typeface="Times New Roman" panose="02020603050405020304" pitchFamily="18" charset="0"/>
                <a:ea typeface="Times New Roman" panose="02020603050405020304" pitchFamily="18" charset="0"/>
              </a:rPr>
              <a:t>neutralised</a:t>
            </a:r>
          </a:p>
          <a:p>
            <a:pPr algn="ctr">
              <a:lnSpc>
                <a:spcPct val="150000"/>
              </a:lnSpc>
            </a:pPr>
            <a:r>
              <a:rPr lang="en-GB" sz="1600" b="1" dirty="0" smtClean="0">
                <a:solidFill>
                  <a:srgbClr val="FFFF00"/>
                </a:solidFill>
                <a:latin typeface="Times New Roman" panose="02020603050405020304" pitchFamily="18" charset="0"/>
                <a:ea typeface="Times New Roman" panose="02020603050405020304" pitchFamily="18" charset="0"/>
              </a:rPr>
              <a:t>A reflection :Have you been treated this way ,Do you treat others this way </a:t>
            </a:r>
            <a:endParaRPr lang="en-GB" dirty="0">
              <a:solidFill>
                <a:srgbClr val="FFFF00"/>
              </a:solidFill>
              <a:latin typeface="Times New Roman" panose="02020603050405020304" pitchFamily="18" charset="0"/>
              <a:ea typeface="Times New Roman" panose="02020603050405020304" pitchFamily="18" charset="0"/>
            </a:endParaRPr>
          </a:p>
          <a:p>
            <a:pPr algn="ctr">
              <a:lnSpc>
                <a:spcPct val="150000"/>
              </a:lnSpc>
            </a:pPr>
            <a:r>
              <a:rPr lang="en-GB" sz="1600" b="1" dirty="0">
                <a:latin typeface="Times New Roman" panose="02020603050405020304" pitchFamily="18"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220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628650" y="1"/>
            <a:ext cx="7886700" cy="666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b="1" u="sng"/>
              <a:t>The Feeling Wheel</a:t>
            </a:r>
            <a:endParaRPr b="1" u="sng"/>
          </a:p>
        </p:txBody>
      </p:sp>
      <p:pic>
        <p:nvPicPr>
          <p:cNvPr id="237" name="Google Shape;237;p40"/>
          <p:cNvPicPr preferRelativeResize="0">
            <a:picLocks noGrp="1"/>
          </p:cNvPicPr>
          <p:nvPr>
            <p:ph idx="1"/>
          </p:nvPr>
        </p:nvPicPr>
        <p:blipFill rotWithShape="1">
          <a:blip r:embed="rId3">
            <a:alphaModFix/>
          </a:blip>
          <a:srcRect l="15577" t="-155" r="13673" b="155"/>
          <a:stretch/>
        </p:blipFill>
        <p:spPr>
          <a:xfrm>
            <a:off x="3871913" y="1"/>
            <a:ext cx="5272087" cy="5143500"/>
          </a:xfrm>
          <a:prstGeom prst="rect">
            <a:avLst/>
          </a:prstGeom>
          <a:noFill/>
          <a:ln>
            <a:noFill/>
          </a:ln>
        </p:spPr>
      </p:pic>
      <p:sp>
        <p:nvSpPr>
          <p:cNvPr id="238" name="Google Shape;238;p40"/>
          <p:cNvSpPr txBox="1"/>
          <p:nvPr/>
        </p:nvSpPr>
        <p:spPr>
          <a:xfrm>
            <a:off x="142874" y="825499"/>
            <a:ext cx="3679031" cy="108703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dirty="0">
                <a:solidFill>
                  <a:schemeClr val="dk1"/>
                </a:solidFill>
                <a:latin typeface="Calibri"/>
                <a:ea typeface="Calibri"/>
                <a:cs typeface="Calibri"/>
                <a:sym typeface="Calibri"/>
              </a:rPr>
              <a:t>As an exercise in identifying your unique feelings and emotions you are aske</a:t>
            </a:r>
            <a:r>
              <a:rPr lang="en" dirty="0">
                <a:solidFill>
                  <a:schemeClr val="dk1"/>
                </a:solidFill>
                <a:latin typeface="Calibri"/>
                <a:ea typeface="Calibri"/>
                <a:cs typeface="Calibri"/>
                <a:sym typeface="Calibri"/>
              </a:rPr>
              <a:t>d</a:t>
            </a:r>
            <a:r>
              <a:rPr lang="en" sz="1400" dirty="0">
                <a:solidFill>
                  <a:schemeClr val="dk1"/>
                </a:solidFill>
                <a:latin typeface="Calibri"/>
                <a:ea typeface="Calibri"/>
                <a:cs typeface="Calibri"/>
                <a:sym typeface="Calibri"/>
              </a:rPr>
              <a:t> to explore </a:t>
            </a:r>
            <a:r>
              <a:rPr lang="en" dirty="0" smtClean="0">
                <a:solidFill>
                  <a:schemeClr val="dk1"/>
                </a:solidFill>
                <a:latin typeface="Calibri"/>
                <a:ea typeface="Calibri"/>
                <a:cs typeface="Calibri"/>
                <a:sym typeface="Calibri"/>
              </a:rPr>
              <a:t>each of the feeling</a:t>
            </a:r>
            <a:r>
              <a:rPr lang="en" sz="1400" dirty="0" smtClean="0">
                <a:solidFill>
                  <a:schemeClr val="dk1"/>
                </a:solidFill>
                <a:latin typeface="Calibri"/>
                <a:ea typeface="Calibri"/>
                <a:cs typeface="Calibri"/>
                <a:sym typeface="Calibri"/>
              </a:rPr>
              <a:t>  oppisite and </a:t>
            </a:r>
            <a:r>
              <a:rPr lang="en" sz="1400" dirty="0">
                <a:solidFill>
                  <a:schemeClr val="dk1"/>
                </a:solidFill>
                <a:latin typeface="Calibri"/>
                <a:ea typeface="Calibri"/>
                <a:cs typeface="Calibri"/>
                <a:sym typeface="Calibri"/>
              </a:rPr>
              <a:t>determine how you experience and exhibit them in your life</a:t>
            </a:r>
            <a:r>
              <a:rPr lang="en" sz="1400" dirty="0" smtClean="0">
                <a:solidFill>
                  <a:schemeClr val="dk1"/>
                </a:solidFill>
                <a:latin typeface="Calibri"/>
                <a:ea typeface="Calibri"/>
                <a:cs typeface="Calibri"/>
                <a:sym typeface="Calibri"/>
              </a:rPr>
              <a:t>. </a:t>
            </a:r>
          </a:p>
          <a:p>
            <a:pPr marL="0" marR="0" lvl="0" indent="0" algn="l" rtl="0">
              <a:spcBef>
                <a:spcPts val="0"/>
              </a:spcBef>
              <a:spcAft>
                <a:spcPts val="0"/>
              </a:spcAft>
              <a:buNone/>
            </a:pPr>
            <a:endParaRPr lang="en"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400" dirty="0" smtClean="0">
                <a:solidFill>
                  <a:schemeClr val="dk1"/>
                </a:solidFill>
                <a:latin typeface="Calibri"/>
                <a:ea typeface="Calibri"/>
                <a:cs typeface="Calibri"/>
                <a:sym typeface="Calibri"/>
              </a:rPr>
              <a:t>R</a:t>
            </a:r>
            <a:r>
              <a:rPr lang="en" sz="1400" dirty="0" smtClean="0">
                <a:solidFill>
                  <a:schemeClr val="dk1"/>
                </a:solidFill>
                <a:latin typeface="Calibri"/>
                <a:ea typeface="Calibri"/>
                <a:cs typeface="Calibri"/>
                <a:sym typeface="Calibri"/>
              </a:rPr>
              <a:t>ecord thoughts feelings and behaviour/actions  uniquely experinced by you for each word    </a:t>
            </a:r>
          </a:p>
          <a:p>
            <a:pPr marL="0" marR="0" lvl="0" indent="0" algn="l" rtl="0">
              <a:spcBef>
                <a:spcPts val="0"/>
              </a:spcBef>
              <a:spcAft>
                <a:spcPts val="0"/>
              </a:spcAft>
              <a:buNone/>
            </a:pPr>
            <a:r>
              <a:rPr lang="en" sz="1400" dirty="0" smtClean="0">
                <a:solidFill>
                  <a:schemeClr val="dk1"/>
                </a:solidFill>
                <a:latin typeface="Calibri"/>
                <a:ea typeface="Calibri"/>
                <a:cs typeface="Calibri"/>
                <a:sym typeface="Calibri"/>
              </a:rPr>
              <a:t>    </a:t>
            </a:r>
          </a:p>
          <a:p>
            <a:pPr marL="0" marR="0" lvl="0" indent="0" algn="l" rtl="0">
              <a:spcBef>
                <a:spcPts val="0"/>
              </a:spcBef>
              <a:spcAft>
                <a:spcPts val="0"/>
              </a:spcAft>
              <a:buNone/>
            </a:pPr>
            <a:r>
              <a:rPr lang="en" sz="1400" dirty="0" smtClean="0">
                <a:solidFill>
                  <a:schemeClr val="dk1"/>
                </a:solidFill>
                <a:latin typeface="Calibri"/>
                <a:ea typeface="Calibri"/>
                <a:cs typeface="Calibri"/>
                <a:sym typeface="Calibri"/>
              </a:rPr>
              <a:t>As </a:t>
            </a:r>
            <a:r>
              <a:rPr lang="en" sz="1400" dirty="0">
                <a:solidFill>
                  <a:schemeClr val="dk1"/>
                </a:solidFill>
                <a:latin typeface="Calibri"/>
                <a:ea typeface="Calibri"/>
                <a:cs typeface="Calibri"/>
                <a:sym typeface="Calibri"/>
              </a:rPr>
              <a:t>you explore each feeling you may notice that the intensity deepens as you move inwards within the section towards it’s core feeling. </a:t>
            </a:r>
            <a:endParaRPr lang="en" sz="1400"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sz="1100" dirty="0"/>
          </a:p>
          <a:p>
            <a:pPr marL="0" marR="0" lvl="0" indent="0" algn="l" rtl="0">
              <a:spcBef>
                <a:spcPts val="0"/>
              </a:spcBef>
              <a:spcAft>
                <a:spcPts val="0"/>
              </a:spcAft>
              <a:buNone/>
            </a:pPr>
            <a:r>
              <a:rPr lang="en" sz="1400" dirty="0" smtClean="0">
                <a:solidFill>
                  <a:schemeClr val="dk1"/>
                </a:solidFill>
                <a:latin typeface="Calibri"/>
                <a:ea typeface="Calibri"/>
                <a:cs typeface="Calibri"/>
                <a:sym typeface="Calibri"/>
              </a:rPr>
              <a:t>Sections display opposite, alternative and healthier /safer ways </a:t>
            </a:r>
            <a:r>
              <a:rPr lang="en" sz="1400" dirty="0">
                <a:solidFill>
                  <a:schemeClr val="dk1"/>
                </a:solidFill>
                <a:latin typeface="Calibri"/>
                <a:ea typeface="Calibri"/>
                <a:cs typeface="Calibri"/>
                <a:sym typeface="Calibri"/>
              </a:rPr>
              <a:t>of being and highlight </a:t>
            </a:r>
            <a:r>
              <a:rPr lang="en" sz="1400" dirty="0" smtClean="0">
                <a:solidFill>
                  <a:schemeClr val="dk1"/>
                </a:solidFill>
                <a:latin typeface="Calibri"/>
                <a:ea typeface="Calibri"/>
                <a:cs typeface="Calibri"/>
                <a:sym typeface="Calibri"/>
              </a:rPr>
              <a:t> </a:t>
            </a:r>
            <a:r>
              <a:rPr lang="en" sz="1400" dirty="0">
                <a:solidFill>
                  <a:schemeClr val="dk1"/>
                </a:solidFill>
                <a:latin typeface="Calibri"/>
                <a:ea typeface="Calibri"/>
                <a:cs typeface="Calibri"/>
                <a:sym typeface="Calibri"/>
              </a:rPr>
              <a:t>areas </a:t>
            </a:r>
            <a:r>
              <a:rPr lang="en" sz="1400" dirty="0" smtClean="0">
                <a:solidFill>
                  <a:schemeClr val="dk1"/>
                </a:solidFill>
                <a:latin typeface="Calibri"/>
                <a:ea typeface="Calibri"/>
                <a:cs typeface="Calibri"/>
                <a:sym typeface="Calibri"/>
              </a:rPr>
              <a:t>that can  </a:t>
            </a:r>
            <a:r>
              <a:rPr lang="en" sz="1400" dirty="0">
                <a:solidFill>
                  <a:schemeClr val="dk1"/>
                </a:solidFill>
                <a:latin typeface="Calibri"/>
                <a:ea typeface="Calibri"/>
                <a:cs typeface="Calibri"/>
                <a:sym typeface="Calibri"/>
              </a:rPr>
              <a:t>be developed to re-balance experiences of feeling </a:t>
            </a:r>
            <a:r>
              <a:rPr lang="en" dirty="0">
                <a:solidFill>
                  <a:schemeClr val="dk1"/>
                </a:solidFill>
                <a:latin typeface="Calibri"/>
                <a:ea typeface="Calibri"/>
                <a:cs typeface="Calibri"/>
                <a:sym typeface="Calibri"/>
              </a:rPr>
              <a:t> </a:t>
            </a:r>
            <a:r>
              <a:rPr lang="en" sz="1400" dirty="0" smtClean="0">
                <a:solidFill>
                  <a:schemeClr val="dk1"/>
                </a:solidFill>
                <a:latin typeface="Calibri"/>
                <a:ea typeface="Calibri"/>
                <a:cs typeface="Calibri"/>
                <a:sym typeface="Calibri"/>
              </a:rPr>
              <a:t>SAD</a:t>
            </a:r>
            <a:r>
              <a:rPr lang="en" sz="1400" dirty="0">
                <a:solidFill>
                  <a:schemeClr val="dk1"/>
                </a:solidFill>
                <a:latin typeface="Calibri"/>
                <a:ea typeface="Calibri"/>
                <a:cs typeface="Calibri"/>
                <a:sym typeface="Calibri"/>
              </a:rPr>
              <a:t>, ANGRY or SCARED. </a:t>
            </a:r>
            <a:endParaRPr lang="en" sz="1400"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lang="en"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1400" dirty="0" smtClean="0">
                <a:solidFill>
                  <a:srgbClr val="FFC000"/>
                </a:solidFill>
                <a:latin typeface="Calibri"/>
                <a:ea typeface="Calibri"/>
                <a:cs typeface="Calibri"/>
                <a:sym typeface="Calibri"/>
              </a:rPr>
              <a:t>F</a:t>
            </a:r>
            <a:r>
              <a:rPr lang="en" sz="1400" dirty="0" smtClean="0">
                <a:solidFill>
                  <a:srgbClr val="FFC000"/>
                </a:solidFill>
                <a:latin typeface="Calibri"/>
                <a:ea typeface="Calibri"/>
                <a:cs typeface="Calibri"/>
                <a:sym typeface="Calibri"/>
              </a:rPr>
              <a:t>or the purpose of this presention the focus is on anger </a:t>
            </a:r>
            <a:endParaRPr sz="1400" dirty="0">
              <a:solidFill>
                <a:srgbClr val="FFC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ctrTitle"/>
          </p:nvPr>
        </p:nvSpPr>
        <p:spPr>
          <a:xfrm>
            <a:off x="6756991" y="-2341342"/>
            <a:ext cx="2188944" cy="191418"/>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500"/>
              <a:buFont typeface="Calibri"/>
              <a:buNone/>
            </a:pPr>
            <a:r>
              <a:rPr lang="en"/>
              <a:t>Exploring Anger</a:t>
            </a:r>
            <a:endParaRPr/>
          </a:p>
        </p:txBody>
      </p:sp>
      <p:sp>
        <p:nvSpPr>
          <p:cNvPr id="143" name="Google Shape;143;p27"/>
          <p:cNvSpPr txBox="1">
            <a:spLocks noGrp="1"/>
          </p:cNvSpPr>
          <p:nvPr>
            <p:ph type="subTitle" idx="1"/>
          </p:nvPr>
        </p:nvSpPr>
        <p:spPr>
          <a:xfrm>
            <a:off x="1208837" y="880263"/>
            <a:ext cx="6858000" cy="3129076"/>
          </a:xfrm>
          <a:prstGeom prst="rect">
            <a:avLst/>
          </a:prstGeom>
          <a:noFill/>
          <a:ln>
            <a:noFill/>
          </a:ln>
        </p:spPr>
        <p:txBody>
          <a:bodyPr spcFirstLastPara="1" wrap="square" lIns="68575" tIns="34275" rIns="68575" bIns="34275" anchor="t" anchorCtr="0">
            <a:noAutofit/>
          </a:bodyPr>
          <a:lstStyle/>
          <a:p>
            <a:pPr marL="0" lvl="0" indent="0" algn="ctr" rtl="0">
              <a:lnSpc>
                <a:spcPct val="80000"/>
              </a:lnSpc>
              <a:spcBef>
                <a:spcPts val="800"/>
              </a:spcBef>
              <a:spcAft>
                <a:spcPts val="0"/>
              </a:spcAft>
              <a:buClr>
                <a:schemeClr val="dk1"/>
              </a:buClr>
              <a:buSzPts val="1700"/>
              <a:buNone/>
            </a:pPr>
            <a:r>
              <a:rPr lang="en"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Emotion</a:t>
            </a:r>
            <a:r>
              <a:rPr lang="en" sz="2000" b="1" dirty="0" smtClean="0">
                <a:latin typeface="Arial" panose="020B0604020202020204" pitchFamily="34" charset="0"/>
                <a:cs typeface="Arial" panose="020B0604020202020204" pitchFamily="34" charset="0"/>
              </a:rPr>
              <a:t> </a:t>
            </a:r>
            <a:r>
              <a:rPr lang="en" sz="2000" b="1" dirty="0">
                <a:latin typeface="Arial" panose="020B0604020202020204" pitchFamily="34" charset="0"/>
                <a:cs typeface="Arial" panose="020B0604020202020204" pitchFamily="34" charset="0"/>
              </a:rPr>
              <a:t>is a word we use to explain how we feel in particular situation. </a:t>
            </a:r>
          </a:p>
          <a:p>
            <a:pPr marL="0" lvl="0" indent="0" algn="ctr" rtl="0">
              <a:lnSpc>
                <a:spcPct val="80000"/>
              </a:lnSpc>
              <a:spcBef>
                <a:spcPts val="800"/>
              </a:spcBef>
              <a:spcAft>
                <a:spcPts val="0"/>
              </a:spcAft>
              <a:buClr>
                <a:schemeClr val="dk1"/>
              </a:buClr>
              <a:buSzPts val="1700"/>
              <a:buNone/>
            </a:pPr>
            <a:r>
              <a:rPr lang="en" sz="2000" b="1" dirty="0">
                <a:latin typeface="Arial" panose="020B0604020202020204" pitchFamily="34" charset="0"/>
                <a:cs typeface="Arial" panose="020B0604020202020204" pitchFamily="34" charset="0"/>
              </a:rPr>
              <a:t>Anger is an emotion that many of us deal with on a daily basis. </a:t>
            </a:r>
            <a:endParaRPr lang="en" sz="2000" b="1" dirty="0" smtClean="0">
              <a:latin typeface="Arial" panose="020B0604020202020204" pitchFamily="34" charset="0"/>
              <a:cs typeface="Arial" panose="020B0604020202020204" pitchFamily="34" charset="0"/>
            </a:endParaRPr>
          </a:p>
          <a:p>
            <a:pPr marL="0" lvl="0" indent="0" algn="ctr" rtl="0">
              <a:lnSpc>
                <a:spcPct val="80000"/>
              </a:lnSpc>
              <a:spcBef>
                <a:spcPts val="800"/>
              </a:spcBef>
              <a:spcAft>
                <a:spcPts val="0"/>
              </a:spcAft>
              <a:buClr>
                <a:schemeClr val="dk1"/>
              </a:buClr>
              <a:buSzPts val="1700"/>
              <a:buNone/>
            </a:pPr>
            <a:r>
              <a:rPr lang="en" sz="2000" b="1" dirty="0" smtClean="0">
                <a:latin typeface="Arial" panose="020B0604020202020204" pitchFamily="34" charset="0"/>
                <a:cs typeface="Arial" panose="020B0604020202020204" pitchFamily="34" charset="0"/>
              </a:rPr>
              <a:t>In </a:t>
            </a:r>
            <a:r>
              <a:rPr lang="en" sz="2000" b="1" dirty="0">
                <a:latin typeface="Arial" panose="020B0604020202020204" pitchFamily="34" charset="0"/>
                <a:cs typeface="Arial" panose="020B0604020202020204" pitchFamily="34" charset="0"/>
              </a:rPr>
              <a:t>this part of the tool kit we will look at anger, where is comes from, it’s impact on us, our relationships and those around us.  </a:t>
            </a:r>
            <a:endParaRPr lang="en" sz="2000" b="1" dirty="0" smtClean="0">
              <a:latin typeface="Arial" panose="020B0604020202020204" pitchFamily="34" charset="0"/>
              <a:cs typeface="Arial" panose="020B0604020202020204" pitchFamily="34" charset="0"/>
            </a:endParaRPr>
          </a:p>
          <a:p>
            <a:pPr marL="0" lvl="0" indent="0" algn="ctr" rtl="0">
              <a:lnSpc>
                <a:spcPct val="80000"/>
              </a:lnSpc>
              <a:spcBef>
                <a:spcPts val="800"/>
              </a:spcBef>
              <a:spcAft>
                <a:spcPts val="0"/>
              </a:spcAft>
              <a:buClr>
                <a:schemeClr val="dk1"/>
              </a:buClr>
              <a:buSzPts val="1700"/>
              <a:buNone/>
            </a:pPr>
            <a:r>
              <a:rPr lang="en" sz="2000" b="1" dirty="0" smtClean="0">
                <a:latin typeface="Arial" panose="020B0604020202020204" pitchFamily="34" charset="0"/>
                <a:cs typeface="Arial" panose="020B0604020202020204" pitchFamily="34" charset="0"/>
              </a:rPr>
              <a:t>We </a:t>
            </a:r>
            <a:r>
              <a:rPr lang="en" sz="2000" b="1" dirty="0">
                <a:latin typeface="Arial" panose="020B0604020202020204" pitchFamily="34" charset="0"/>
                <a:cs typeface="Arial" panose="020B0604020202020204" pitchFamily="34" charset="0"/>
              </a:rPr>
              <a:t>willl discuss physical effects that anger has on the body </a:t>
            </a:r>
            <a:r>
              <a:rPr lang="en" sz="2000" b="1" dirty="0" smtClean="0">
                <a:latin typeface="Arial" panose="020B0604020202020204" pitchFamily="34" charset="0"/>
                <a:cs typeface="Arial" panose="020B0604020202020204" pitchFamily="34" charset="0"/>
              </a:rPr>
              <a:t>and its </a:t>
            </a:r>
            <a:r>
              <a:rPr lang="en" sz="2000" b="1" dirty="0">
                <a:latin typeface="Arial" panose="020B0604020202020204" pitchFamily="34" charset="0"/>
                <a:cs typeface="Arial" panose="020B0604020202020204" pitchFamily="34" charset="0"/>
              </a:rPr>
              <a:t>impact </a:t>
            </a:r>
            <a:r>
              <a:rPr lang="en" sz="2000" b="1" dirty="0" smtClean="0">
                <a:latin typeface="Arial" panose="020B0604020202020204" pitchFamily="34" charset="0"/>
                <a:cs typeface="Arial" panose="020B0604020202020204" pitchFamily="34" charset="0"/>
              </a:rPr>
              <a:t>on our </a:t>
            </a:r>
            <a:r>
              <a:rPr lang="en" sz="2000" b="1" dirty="0">
                <a:latin typeface="Arial" panose="020B0604020202020204" pitchFamily="34" charset="0"/>
                <a:cs typeface="Arial" panose="020B0604020202020204" pitchFamily="34" charset="0"/>
              </a:rPr>
              <a:t>phyical health. </a:t>
            </a:r>
            <a:endParaRPr lang="en" sz="2000" b="1" dirty="0" smtClean="0">
              <a:latin typeface="Arial" panose="020B0604020202020204" pitchFamily="34" charset="0"/>
              <a:cs typeface="Arial" panose="020B0604020202020204" pitchFamily="34" charset="0"/>
            </a:endParaRPr>
          </a:p>
          <a:p>
            <a:pPr marL="0" lvl="0" indent="0" algn="ctr" rtl="0">
              <a:lnSpc>
                <a:spcPct val="80000"/>
              </a:lnSpc>
              <a:spcBef>
                <a:spcPts val="800"/>
              </a:spcBef>
              <a:spcAft>
                <a:spcPts val="0"/>
              </a:spcAft>
              <a:buClr>
                <a:schemeClr val="dk1"/>
              </a:buClr>
              <a:buSzPts val="1700"/>
              <a:buNone/>
            </a:pPr>
            <a:r>
              <a:rPr lang="en" sz="2000" b="1" dirty="0" smtClean="0">
                <a:latin typeface="Arial" panose="020B0604020202020204" pitchFamily="34" charset="0"/>
                <a:cs typeface="Arial" panose="020B0604020202020204" pitchFamily="34" charset="0"/>
              </a:rPr>
              <a:t>We </a:t>
            </a:r>
            <a:r>
              <a:rPr lang="en" sz="2000" b="1" dirty="0">
                <a:latin typeface="Arial" panose="020B0604020202020204" pitchFamily="34" charset="0"/>
                <a:cs typeface="Arial" panose="020B0604020202020204" pitchFamily="34" charset="0"/>
              </a:rPr>
              <a:t>will also explore some tips to help control and manage our anger</a:t>
            </a:r>
            <a:r>
              <a:rPr lang="en" sz="2000" dirty="0">
                <a:latin typeface="Arial" panose="020B0604020202020204" pitchFamily="34" charset="0"/>
                <a:cs typeface="Arial" panose="020B0604020202020204" pitchFamily="34" charset="0"/>
              </a:rPr>
              <a:t>.  </a:t>
            </a:r>
            <a:endParaRPr sz="2000" dirty="0">
              <a:latin typeface="Arial" panose="020B0604020202020204" pitchFamily="34" charset="0"/>
              <a:cs typeface="Arial" panose="020B0604020202020204" pitchFamily="34" charset="0"/>
            </a:endParaRPr>
          </a:p>
        </p:txBody>
      </p:sp>
      <p:sp>
        <p:nvSpPr>
          <p:cNvPr id="144" name="Google Shape;144;p27" descr="Image result for bell"/>
          <p:cNvSpPr/>
          <p:nvPr/>
        </p:nvSpPr>
        <p:spPr>
          <a:xfrm>
            <a:off x="116681" y="-108347"/>
            <a:ext cx="228600" cy="228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5" name="Google Shape;145;p27" descr="Image result for bell"/>
          <p:cNvSpPr/>
          <p:nvPr/>
        </p:nvSpPr>
        <p:spPr>
          <a:xfrm>
            <a:off x="230981" y="5953"/>
            <a:ext cx="228600" cy="228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3074" name="Picture 2">
            <a:extLst>
              <a:ext uri="{FF2B5EF4-FFF2-40B4-BE49-F238E27FC236}">
                <a16:creationId xmlns:a16="http://schemas.microsoft.com/office/drawing/2014/main" id="{59A20A00-4495-411D-96D3-D60F65120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167" y="3890041"/>
            <a:ext cx="1725833" cy="12534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13939" y="291276"/>
            <a:ext cx="3428575" cy="535531"/>
          </a:xfrm>
          <a:prstGeom prst="rect">
            <a:avLst/>
          </a:prstGeom>
          <a:noFill/>
        </p:spPr>
        <p:txBody>
          <a:bodyPr wrap="square" rtlCol="0">
            <a:spAutoFit/>
          </a:bodyPr>
          <a:lstStyle/>
          <a:p>
            <a:pPr lvl="0" algn="ctr">
              <a:lnSpc>
                <a:spcPct val="80000"/>
              </a:lnSpc>
              <a:buClr>
                <a:schemeClr val="dk1"/>
              </a:buClr>
              <a:buSzPts val="1700"/>
            </a:pPr>
            <a:r>
              <a:rPr lang="en-GB" sz="3600" b="1" u="sng" dirty="0"/>
              <a:t>Introduction</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500"/>
                                        <p:tgtEl>
                                          <p:spTgt spid="14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xEl>
                                              <p:pRg st="0" end="0"/>
                                            </p:txEl>
                                          </p:spTgt>
                                        </p:tgtEl>
                                        <p:attrNameLst>
                                          <p:attrName>style.visibility</p:attrName>
                                        </p:attrNameLst>
                                      </p:cBhvr>
                                      <p:to>
                                        <p:strVal val="visible"/>
                                      </p:to>
                                    </p:set>
                                    <p:animEffect transition="in" filter="fade">
                                      <p:cBhvr>
                                        <p:cTn id="12" dur="2000"/>
                                        <p:tgtEl>
                                          <p:spTgt spid="1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
                                            <p:txEl>
                                              <p:pRg st="1" end="1"/>
                                            </p:txEl>
                                          </p:spTgt>
                                        </p:tgtEl>
                                        <p:attrNameLst>
                                          <p:attrName>style.visibility</p:attrName>
                                        </p:attrNameLst>
                                      </p:cBhvr>
                                      <p:to>
                                        <p:strVal val="visible"/>
                                      </p:to>
                                    </p:set>
                                    <p:animEffect transition="in" filter="fade">
                                      <p:cBhvr>
                                        <p:cTn id="17" dur="2000"/>
                                        <p:tgtEl>
                                          <p:spTgt spid="1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xEl>
                                              <p:pRg st="2" end="2"/>
                                            </p:txEl>
                                          </p:spTgt>
                                        </p:tgtEl>
                                        <p:attrNameLst>
                                          <p:attrName>style.visibility</p:attrName>
                                        </p:attrNameLst>
                                      </p:cBhvr>
                                      <p:to>
                                        <p:strVal val="visible"/>
                                      </p:to>
                                    </p:set>
                                    <p:animEffect transition="in" filter="fade">
                                      <p:cBhvr>
                                        <p:cTn id="22" dur="2000"/>
                                        <p:tgtEl>
                                          <p:spTgt spid="1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
                                            <p:txEl>
                                              <p:pRg st="3" end="3"/>
                                            </p:txEl>
                                          </p:spTgt>
                                        </p:tgtEl>
                                        <p:attrNameLst>
                                          <p:attrName>style.visibility</p:attrName>
                                        </p:attrNameLst>
                                      </p:cBhvr>
                                      <p:to>
                                        <p:strVal val="visible"/>
                                      </p:to>
                                    </p:set>
                                    <p:animEffect transition="in" filter="fade">
                                      <p:cBhvr>
                                        <p:cTn id="27" dur="2000"/>
                                        <p:tgtEl>
                                          <p:spTgt spid="1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
                                            <p:txEl>
                                              <p:pRg st="4" end="4"/>
                                            </p:txEl>
                                          </p:spTgt>
                                        </p:tgtEl>
                                        <p:attrNameLst>
                                          <p:attrName>style.visibility</p:attrName>
                                        </p:attrNameLst>
                                      </p:cBhvr>
                                      <p:to>
                                        <p:strVal val="visible"/>
                                      </p:to>
                                    </p:set>
                                    <p:animEffect transition="in" filter="fade">
                                      <p:cBhvr>
                                        <p:cTn id="32" dur="2000"/>
                                        <p:tgtEl>
                                          <p:spTgt spid="1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C30C-B99E-4787-91CF-F3F9FBABCD5B}"/>
              </a:ext>
            </a:extLst>
          </p:cNvPr>
          <p:cNvSpPr>
            <a:spLocks noGrp="1"/>
          </p:cNvSpPr>
          <p:nvPr>
            <p:ph type="title"/>
          </p:nvPr>
        </p:nvSpPr>
        <p:spPr>
          <a:xfrm>
            <a:off x="2654798" y="-64632"/>
            <a:ext cx="3555807" cy="1169580"/>
          </a:xfrm>
        </p:spPr>
        <p:txBody>
          <a:bodyPr/>
          <a:lstStyle/>
          <a:p>
            <a:pPr algn="ctr"/>
            <a:r>
              <a:rPr lang="en-GB" dirty="0"/>
              <a:t>Origins of anger</a:t>
            </a:r>
          </a:p>
        </p:txBody>
      </p:sp>
      <p:sp>
        <p:nvSpPr>
          <p:cNvPr id="3" name="TextBox 2">
            <a:extLst>
              <a:ext uri="{FF2B5EF4-FFF2-40B4-BE49-F238E27FC236}">
                <a16:creationId xmlns:a16="http://schemas.microsoft.com/office/drawing/2014/main" id="{0664CF0F-2E93-440A-A4B5-D4772B5DC5F8}"/>
              </a:ext>
            </a:extLst>
          </p:cNvPr>
          <p:cNvSpPr txBox="1"/>
          <p:nvPr/>
        </p:nvSpPr>
        <p:spPr>
          <a:xfrm>
            <a:off x="297105" y="662575"/>
            <a:ext cx="8737167" cy="4216539"/>
          </a:xfrm>
          <a:prstGeom prst="rect">
            <a:avLst/>
          </a:prstGeom>
          <a:noFill/>
        </p:spPr>
        <p:txBody>
          <a:bodyPr wrap="square" rtlCol="0">
            <a:spAutoFit/>
          </a:bodyPr>
          <a:lstStyle/>
          <a:p>
            <a:pPr algn="ctr"/>
            <a:r>
              <a:rPr lang="en-US" sz="1800" b="1" dirty="0" smtClean="0"/>
              <a:t>So </a:t>
            </a:r>
            <a:r>
              <a:rPr lang="en-US" sz="1800" b="1" dirty="0"/>
              <a:t>you may be wondering where does anger come from? </a:t>
            </a:r>
          </a:p>
          <a:p>
            <a:pPr algn="ctr"/>
            <a:endParaRPr lang="en-US" b="1" dirty="0"/>
          </a:p>
          <a:p>
            <a:pPr algn="ctr"/>
            <a:r>
              <a:rPr lang="en-US" dirty="0"/>
              <a:t>Well research has shown that anger has evolved for good reason. </a:t>
            </a:r>
            <a:endParaRPr lang="en-US" dirty="0" smtClean="0"/>
          </a:p>
          <a:p>
            <a:pPr algn="ctr"/>
            <a:r>
              <a:rPr lang="en-US" dirty="0" smtClean="0"/>
              <a:t>Throughout individual </a:t>
            </a:r>
            <a:r>
              <a:rPr lang="en-US" dirty="0"/>
              <a:t>and collective history of the human </a:t>
            </a:r>
            <a:r>
              <a:rPr lang="en-US" dirty="0" smtClean="0"/>
              <a:t>race survival of human </a:t>
            </a:r>
            <a:r>
              <a:rPr lang="en-US" dirty="0"/>
              <a:t>beings has </a:t>
            </a:r>
            <a:r>
              <a:rPr lang="en-US" dirty="0" smtClean="0"/>
              <a:t>been dependent                          on </a:t>
            </a:r>
            <a:r>
              <a:rPr lang="en-US" dirty="0"/>
              <a:t>the energy and motivation generated by feelings of anger, triggering our desire to fight for change. </a:t>
            </a:r>
            <a:endParaRPr lang="en-US" dirty="0" smtClean="0"/>
          </a:p>
          <a:p>
            <a:pPr algn="ctr"/>
            <a:r>
              <a:rPr lang="en-US" dirty="0" smtClean="0"/>
              <a:t>In </a:t>
            </a:r>
            <a:r>
              <a:rPr lang="en-US" dirty="0"/>
              <a:t>this context ‘fight’ and ‘attack’ do not mean acts of physical aggression, but any response to a stimulus that is designed to right a perceived wrong. </a:t>
            </a:r>
            <a:endParaRPr lang="en-US" dirty="0" smtClean="0"/>
          </a:p>
          <a:p>
            <a:pPr algn="ctr"/>
            <a:r>
              <a:rPr lang="en-US" dirty="0" smtClean="0"/>
              <a:t>Todays </a:t>
            </a:r>
            <a:r>
              <a:rPr lang="en-US" dirty="0"/>
              <a:t>spurs for </a:t>
            </a:r>
            <a:r>
              <a:rPr lang="en-US" dirty="0" smtClean="0"/>
              <a:t>anger </a:t>
            </a:r>
            <a:r>
              <a:rPr lang="en-US" dirty="0"/>
              <a:t>are much the same as the ones our ancestors had</a:t>
            </a:r>
            <a:r>
              <a:rPr lang="en-US" dirty="0" smtClean="0"/>
              <a:t>:</a:t>
            </a:r>
          </a:p>
          <a:p>
            <a:pPr algn="ctr"/>
            <a:r>
              <a:rPr lang="en-US" dirty="0" smtClean="0"/>
              <a:t> </a:t>
            </a:r>
          </a:p>
          <a:p>
            <a:pPr marL="285750" indent="-285750">
              <a:buFont typeface="Wingdings" panose="05000000000000000000" pitchFamily="2" charset="2"/>
              <a:buChar char="Ø"/>
            </a:pPr>
            <a:r>
              <a:rPr lang="en-US" dirty="0" smtClean="0"/>
              <a:t>we </a:t>
            </a:r>
            <a:r>
              <a:rPr lang="en-US" dirty="0"/>
              <a:t>or our loved ones may be under physical threat, </a:t>
            </a:r>
            <a:endParaRPr lang="en-US" dirty="0" smtClean="0"/>
          </a:p>
          <a:p>
            <a:pPr marL="285750" indent="-285750">
              <a:buFont typeface="Wingdings" panose="05000000000000000000" pitchFamily="2" charset="2"/>
              <a:buChar char="Ø"/>
            </a:pPr>
            <a:r>
              <a:rPr lang="en-US" dirty="0" smtClean="0"/>
              <a:t>we </a:t>
            </a:r>
            <a:r>
              <a:rPr lang="en-US" dirty="0"/>
              <a:t>may have suffered a blow to our self-esteem or place within a social group, </a:t>
            </a:r>
            <a:endParaRPr lang="en-US" dirty="0" smtClean="0"/>
          </a:p>
          <a:p>
            <a:pPr marL="285750" indent="-285750">
              <a:buFont typeface="Wingdings" panose="05000000000000000000" pitchFamily="2" charset="2"/>
              <a:buChar char="Ø"/>
            </a:pPr>
            <a:r>
              <a:rPr lang="en-US" dirty="0" smtClean="0"/>
              <a:t>we </a:t>
            </a:r>
            <a:r>
              <a:rPr lang="en-US" dirty="0"/>
              <a:t>may be losing a battle for resources, </a:t>
            </a:r>
            <a:endParaRPr lang="en-US" dirty="0" smtClean="0"/>
          </a:p>
          <a:p>
            <a:pPr marL="285750" indent="-285750">
              <a:buFont typeface="Wingdings" panose="05000000000000000000" pitchFamily="2" charset="2"/>
              <a:buChar char="Ø"/>
            </a:pPr>
            <a:r>
              <a:rPr lang="en-US" dirty="0" smtClean="0"/>
              <a:t>someone </a:t>
            </a:r>
            <a:r>
              <a:rPr lang="en-US" dirty="0"/>
              <a:t>may have violated a principle that we as individuals or in a group hold to be valuable, </a:t>
            </a:r>
            <a:endParaRPr lang="en-US" dirty="0" smtClean="0"/>
          </a:p>
          <a:p>
            <a:pPr marL="285750" indent="-285750">
              <a:buFont typeface="Wingdings" panose="05000000000000000000" pitchFamily="2" charset="2"/>
              <a:buChar char="Ø"/>
            </a:pPr>
            <a:r>
              <a:rPr lang="en-US" dirty="0" smtClean="0"/>
              <a:t>or </a:t>
            </a:r>
            <a:r>
              <a:rPr lang="en-US" dirty="0"/>
              <a:t>we may be thwarted or interrupted when we are pursuing a goal</a:t>
            </a:r>
            <a:r>
              <a:rPr lang="en-US" dirty="0" smtClean="0"/>
              <a:t>.</a:t>
            </a:r>
          </a:p>
          <a:p>
            <a:pPr algn="ctr"/>
            <a:endParaRPr lang="en-US" dirty="0"/>
          </a:p>
          <a:p>
            <a:pPr algn="ctr"/>
            <a:r>
              <a:rPr lang="en-US" dirty="0"/>
              <a:t>So anger is a natural part of our evolution.</a:t>
            </a:r>
          </a:p>
          <a:p>
            <a:pPr algn="ctr"/>
            <a:endParaRPr lang="en-US" dirty="0"/>
          </a:p>
          <a:p>
            <a:r>
              <a:rPr lang="en-GB" dirty="0" smtClean="0"/>
              <a:t>                   </a:t>
            </a:r>
            <a:r>
              <a:rPr lang="en-GB" sz="1200" dirty="0" smtClean="0"/>
              <a:t>         </a:t>
            </a:r>
            <a:r>
              <a:rPr lang="en-GB" sz="1100" dirty="0">
                <a:solidFill>
                  <a:srgbClr val="FFFF00"/>
                </a:solidFill>
              </a:rPr>
              <a:t>Di Giuseppe and </a:t>
            </a:r>
            <a:r>
              <a:rPr lang="en-GB" sz="1100" dirty="0" err="1">
                <a:solidFill>
                  <a:srgbClr val="FFFF00"/>
                </a:solidFill>
              </a:rPr>
              <a:t>Tafrate</a:t>
            </a:r>
            <a:r>
              <a:rPr lang="en-GB" sz="1100" dirty="0">
                <a:solidFill>
                  <a:srgbClr val="FFFF00"/>
                </a:solidFill>
              </a:rPr>
              <a:t>, 2007, Understanding Anger Disorders, Oxford, 2007</a:t>
            </a:r>
          </a:p>
          <a:p>
            <a:r>
              <a:rPr lang="en-GB" sz="1100" dirty="0" smtClean="0">
                <a:solidFill>
                  <a:srgbClr val="FFFF00"/>
                </a:solidFill>
              </a:rPr>
              <a:t>                                  </a:t>
            </a:r>
            <a:r>
              <a:rPr lang="en-GB" sz="1100" dirty="0" err="1" smtClean="0">
                <a:solidFill>
                  <a:srgbClr val="FFFF00"/>
                </a:solidFill>
              </a:rPr>
              <a:t>Tavris</a:t>
            </a:r>
            <a:r>
              <a:rPr lang="en-GB" sz="1100" dirty="0" smtClean="0">
                <a:solidFill>
                  <a:srgbClr val="FFFF00"/>
                </a:solidFill>
              </a:rPr>
              <a:t> </a:t>
            </a:r>
            <a:r>
              <a:rPr lang="en-GB" sz="1100" dirty="0">
                <a:solidFill>
                  <a:srgbClr val="FFFF00"/>
                </a:solidFill>
              </a:rPr>
              <a:t>C, Anger: The Misunderstood Emotion, Simon &amp; Schuster, 1989</a:t>
            </a:r>
          </a:p>
        </p:txBody>
      </p:sp>
      <p:pic>
        <p:nvPicPr>
          <p:cNvPr id="5122" name="Picture 2" descr="Evolution Human PNG Image | Transparent PNG Free Download on SeekPNG">
            <a:extLst>
              <a:ext uri="{FF2B5EF4-FFF2-40B4-BE49-F238E27FC236}">
                <a16:creationId xmlns:a16="http://schemas.microsoft.com/office/drawing/2014/main" id="{5EE461BE-3509-4403-99CB-EEFC2933D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983" y="4079217"/>
            <a:ext cx="2414017" cy="106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281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9C5C0B-A195-46BE-9AEF-00E47AE4BA5F}"/>
              </a:ext>
            </a:extLst>
          </p:cNvPr>
          <p:cNvSpPr/>
          <p:nvPr/>
        </p:nvSpPr>
        <p:spPr>
          <a:xfrm>
            <a:off x="357589" y="0"/>
            <a:ext cx="8428822" cy="5201424"/>
          </a:xfrm>
          <a:prstGeom prst="rect">
            <a:avLst/>
          </a:prstGeom>
        </p:spPr>
        <p:txBody>
          <a:bodyPr wrap="square">
            <a:spAutoFit/>
          </a:bodyPr>
          <a:lstStyle/>
          <a:p>
            <a:pPr algn="just"/>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algn="ctr"/>
            <a:r>
              <a:rPr lang="en-GB" sz="3200" dirty="0">
                <a:solidFill>
                  <a:schemeClr val="tx1"/>
                </a:solidFill>
              </a:rPr>
              <a:t>Understanding anger</a:t>
            </a:r>
            <a:endParaRPr lang="en-GB" sz="3200" dirty="0">
              <a:solidFill>
                <a:schemeClr val="tx1"/>
              </a:solidFill>
              <a:latin typeface="Arial" panose="020B0604020202020204" pitchFamily="34" charset="0"/>
              <a:cs typeface="Arial" panose="020B0604020202020204" pitchFamily="34" charset="0"/>
            </a:endParaRPr>
          </a:p>
          <a:p>
            <a:pPr algn="ctr">
              <a:lnSpc>
                <a:spcPct val="150000"/>
              </a:lnSpc>
            </a:pPr>
            <a:r>
              <a:rPr lang="en-GB" sz="2000" dirty="0">
                <a:latin typeface="Arial" panose="020B0604020202020204" pitchFamily="34" charset="0"/>
                <a:cs typeface="Arial" panose="020B0604020202020204" pitchFamily="34" charset="0"/>
              </a:rPr>
              <a:t>While many may assume </a:t>
            </a:r>
            <a:r>
              <a:rPr lang="en-GB" sz="2000" dirty="0" smtClean="0">
                <a:latin typeface="Arial" panose="020B0604020202020204" pitchFamily="34" charset="0"/>
                <a:cs typeface="Arial" panose="020B0604020202020204" pitchFamily="34" charset="0"/>
              </a:rPr>
              <a:t>anger </a:t>
            </a:r>
            <a:r>
              <a:rPr lang="en-GB" sz="2000" dirty="0">
                <a:latin typeface="Arial" panose="020B0604020202020204" pitchFamily="34" charset="0"/>
                <a:cs typeface="Arial" panose="020B0604020202020204" pitchFamily="34" charset="0"/>
              </a:rPr>
              <a:t>is a solitary emotion that is not the case. Anger is often accompanied by feelings of fear and shame. </a:t>
            </a:r>
            <a:r>
              <a:rPr lang="en-GB" sz="2000" dirty="0" smtClean="0">
                <a:latin typeface="Arial" panose="020B0604020202020204" pitchFamily="34" charset="0"/>
                <a:cs typeface="Arial" panose="020B0604020202020204" pitchFamily="34" charset="0"/>
              </a:rPr>
              <a:t>                                  That </a:t>
            </a:r>
            <a:r>
              <a:rPr lang="en-GB" sz="2000" dirty="0">
                <a:latin typeface="Arial" panose="020B0604020202020204" pitchFamily="34" charset="0"/>
                <a:cs typeface="Arial" panose="020B0604020202020204" pitchFamily="34" charset="0"/>
              </a:rPr>
              <a:t>is often the reason </a:t>
            </a:r>
            <a:r>
              <a:rPr lang="en-GB" sz="2000" dirty="0" smtClean="0">
                <a:latin typeface="Arial" panose="020B0604020202020204" pitchFamily="34" charset="0"/>
                <a:cs typeface="Arial" panose="020B0604020202020204" pitchFamily="34" charset="0"/>
              </a:rPr>
              <a:t>why many </a:t>
            </a:r>
            <a:r>
              <a:rPr lang="en-GB" sz="2000" dirty="0">
                <a:latin typeface="Arial" panose="020B0604020202020204" pitchFamily="34" charset="0"/>
                <a:cs typeface="Arial" panose="020B0604020202020204" pitchFamily="34" charset="0"/>
              </a:rPr>
              <a:t>people wait until they are in a state of crisis before seeking help to manage their anger. </a:t>
            </a:r>
            <a:endParaRPr lang="en-GB" sz="2000" dirty="0" smtClean="0">
              <a:latin typeface="Arial" panose="020B0604020202020204" pitchFamily="34" charset="0"/>
              <a:cs typeface="Arial" panose="020B0604020202020204" pitchFamily="34" charset="0"/>
            </a:endParaRPr>
          </a:p>
          <a:p>
            <a:pPr algn="ct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base emotion may be anger however it is generally blurred or confused with other states of aggression or depression</a:t>
            </a:r>
            <a:r>
              <a:rPr lang="en-GB" sz="2000" dirty="0" smtClean="0">
                <a:latin typeface="Arial" panose="020B0604020202020204" pitchFamily="34" charset="0"/>
                <a:cs typeface="Arial" panose="020B0604020202020204" pitchFamily="34" charset="0"/>
              </a:rPr>
              <a:t>.</a:t>
            </a:r>
          </a:p>
          <a:p>
            <a:pPr algn="ctr"/>
            <a:endParaRPr lang="en-GB" sz="2000" dirty="0">
              <a:latin typeface="Arial" panose="020B0604020202020204" pitchFamily="34" charset="0"/>
              <a:cs typeface="Arial" panose="020B0604020202020204" pitchFamily="34" charset="0"/>
            </a:endParaRPr>
          </a:p>
          <a:p>
            <a:pPr algn="ctr"/>
            <a:r>
              <a:rPr lang="en-GB" sz="2000" dirty="0">
                <a:solidFill>
                  <a:srgbClr val="FFC000"/>
                </a:solidFill>
                <a:latin typeface="Arial" panose="020B0604020202020204" pitchFamily="34" charset="0"/>
                <a:cs typeface="Arial" panose="020B0604020202020204" pitchFamily="34" charset="0"/>
              </a:rPr>
              <a:t>Anger is more common than many people realise</a:t>
            </a:r>
            <a:r>
              <a:rPr lang="en-GB" sz="2000" dirty="0">
                <a:latin typeface="Arial" panose="020B0604020202020204" pitchFamily="34" charset="0"/>
                <a:cs typeface="Arial" panose="020B0604020202020204" pitchFamily="34" charset="0"/>
              </a:rPr>
              <a:t>.</a:t>
            </a:r>
            <a:r>
              <a:rPr lang="en-US" sz="2000" dirty="0">
                <a:solidFill>
                  <a:srgbClr val="222222"/>
                </a:solidFill>
                <a:latin typeface="Arial" panose="020B0604020202020204" pitchFamily="34" charset="0"/>
                <a:cs typeface="Arial" panose="020B0604020202020204" pitchFamily="34" charset="0"/>
              </a:rPr>
              <a:t>  </a:t>
            </a:r>
          </a:p>
          <a:p>
            <a:pPr algn="just"/>
            <a:endParaRPr lang="en-US" sz="2000" dirty="0">
              <a:solidFill>
                <a:srgbClr val="222222"/>
              </a:solidFill>
              <a:latin typeface="Independent Serif"/>
            </a:endParaRPr>
          </a:p>
          <a:p>
            <a:pPr algn="ctr"/>
            <a:r>
              <a:rPr lang="en-US" sz="1600" dirty="0">
                <a:solidFill>
                  <a:srgbClr val="222222"/>
                </a:solidFill>
                <a:highlight>
                  <a:srgbClr val="FFFF00"/>
                </a:highlight>
                <a:latin typeface="Independent Serif"/>
              </a:rPr>
              <a:t>A survey by the Mental Health Foundation found that 32% of people in the UK had a close friend or family member who has struggled to control their anger.</a:t>
            </a:r>
          </a:p>
          <a:p>
            <a:pPr algn="ctr"/>
            <a:r>
              <a:rPr lang="en-GB" sz="800" dirty="0">
                <a:highlight>
                  <a:srgbClr val="FFFF00"/>
                </a:highlight>
                <a:hlinkClick r:id="rId2"/>
              </a:rPr>
              <a:t>https://www.mentalhealth.org.uk/sites/default/files/boilingpoint.pdf</a:t>
            </a:r>
            <a:endParaRPr lang="en-GB" sz="800" dirty="0">
              <a:highlight>
                <a:srgbClr val="FFFF00"/>
              </a:highlight>
            </a:endParaRPr>
          </a:p>
          <a:p>
            <a:endParaRPr lang="en-GB" sz="2000" dirty="0">
              <a:latin typeface="Trebuchet MS" panose="020B0603020202020204" pitchFamily="34" charset="0"/>
            </a:endParaRPr>
          </a:p>
        </p:txBody>
      </p:sp>
    </p:spTree>
    <p:extLst>
      <p:ext uri="{BB962C8B-B14F-4D97-AF65-F5344CB8AC3E}">
        <p14:creationId xmlns:p14="http://schemas.microsoft.com/office/powerpoint/2010/main" val="1869176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C05AB5-700C-4687-AB08-0765754A4FA8}"/>
              </a:ext>
            </a:extLst>
          </p:cNvPr>
          <p:cNvSpPr txBox="1"/>
          <p:nvPr/>
        </p:nvSpPr>
        <p:spPr>
          <a:xfrm>
            <a:off x="235744" y="489098"/>
            <a:ext cx="8786812" cy="5155257"/>
          </a:xfrm>
          <a:prstGeom prst="rect">
            <a:avLst/>
          </a:prstGeom>
          <a:noFill/>
        </p:spPr>
        <p:txBody>
          <a:bodyPr wrap="square" rtlCol="0">
            <a:spAutoFit/>
          </a:bodyPr>
          <a:lstStyle/>
          <a:p>
            <a:r>
              <a:rPr lang="en-GB" sz="2400" dirty="0">
                <a:solidFill>
                  <a:schemeClr val="tx1"/>
                </a:solidFill>
              </a:rPr>
              <a:t>Why Am I Angry?</a:t>
            </a:r>
          </a:p>
          <a:p>
            <a:endParaRPr lang="en-GB" dirty="0"/>
          </a:p>
          <a:p>
            <a:r>
              <a:rPr lang="en-GB" sz="1200" dirty="0" smtClean="0"/>
              <a:t>Having </a:t>
            </a:r>
            <a:r>
              <a:rPr lang="en-GB" sz="1200" dirty="0"/>
              <a:t>looked at the origins of anger we </a:t>
            </a:r>
            <a:r>
              <a:rPr lang="en-GB" sz="1200" dirty="0" smtClean="0"/>
              <a:t>will </a:t>
            </a:r>
            <a:r>
              <a:rPr lang="en-GB" sz="1200" dirty="0"/>
              <a:t>explore what triggers feeling of anger in us</a:t>
            </a:r>
            <a:r>
              <a:rPr lang="en-GB" sz="1200" dirty="0" smtClean="0"/>
              <a:t>.</a:t>
            </a:r>
          </a:p>
          <a:p>
            <a:endParaRPr lang="en-GB" sz="1200" dirty="0"/>
          </a:p>
          <a:p>
            <a:r>
              <a:rPr lang="en-GB" sz="1200" dirty="0"/>
              <a:t>One </a:t>
            </a:r>
            <a:r>
              <a:rPr lang="en-GB" sz="1200" dirty="0" smtClean="0"/>
              <a:t>extensive study carried by </a:t>
            </a:r>
            <a:r>
              <a:rPr lang="en-GB" sz="1200" dirty="0"/>
              <a:t>S Mabel in 1994 identified 10 distinct stimuli or triggers for anger</a:t>
            </a:r>
            <a:r>
              <a:rPr lang="en-GB" dirty="0"/>
              <a:t>. </a:t>
            </a:r>
            <a:r>
              <a:rPr lang="en-GB" dirty="0" smtClean="0"/>
              <a:t>                      </a:t>
            </a:r>
            <a:r>
              <a:rPr lang="en-US" sz="900" dirty="0" smtClean="0">
                <a:solidFill>
                  <a:srgbClr val="FFC000"/>
                </a:solidFill>
              </a:rPr>
              <a:t>Mabel </a:t>
            </a:r>
            <a:r>
              <a:rPr lang="en-US" sz="900" dirty="0">
                <a:solidFill>
                  <a:srgbClr val="FFC000"/>
                </a:solidFill>
              </a:rPr>
              <a:t>S, Journal of Social and Clinical Psychology, 13 (2) Di Giuseppe and </a:t>
            </a:r>
            <a:r>
              <a:rPr lang="en-US" sz="900" dirty="0" err="1">
                <a:solidFill>
                  <a:srgbClr val="FFC000"/>
                </a:solidFill>
              </a:rPr>
              <a:t>Tafrate</a:t>
            </a:r>
            <a:r>
              <a:rPr lang="en-US" sz="900" dirty="0">
                <a:solidFill>
                  <a:srgbClr val="FFC000"/>
                </a:solidFill>
              </a:rPr>
              <a:t>, 2007, Understanding Anger Disorders</a:t>
            </a:r>
            <a:endParaRPr lang="en-GB" sz="900" dirty="0">
              <a:solidFill>
                <a:srgbClr val="FFC000"/>
              </a:solidFill>
            </a:endParaRPr>
          </a:p>
          <a:p>
            <a:r>
              <a:rPr lang="en-GB" dirty="0" smtClean="0"/>
              <a:t>These where :</a:t>
            </a:r>
            <a:endParaRPr lang="en-GB" dirty="0"/>
          </a:p>
          <a:p>
            <a:pPr marL="342900" indent="-342900">
              <a:buAutoNum type="arabicPeriod"/>
            </a:pPr>
            <a:r>
              <a:rPr lang="en-US" sz="1600" dirty="0"/>
              <a:t>Interruption of goal-directed behaviour when time is important</a:t>
            </a:r>
          </a:p>
          <a:p>
            <a:pPr marL="342900" indent="-342900">
              <a:buAutoNum type="arabicPeriod"/>
            </a:pPr>
            <a:r>
              <a:rPr lang="en-US" sz="1600" dirty="0"/>
              <a:t>Experiencing personal degradation or unfair treatment and being powerless to stop it </a:t>
            </a:r>
          </a:p>
          <a:p>
            <a:pPr marL="342900" indent="-342900">
              <a:buAutoNum type="arabicPeriod"/>
            </a:pPr>
            <a:r>
              <a:rPr lang="en-US" sz="1600" dirty="0"/>
              <a:t>Being treated unfairly, unkindly or in a prejudicial way, whether or not one is present </a:t>
            </a:r>
          </a:p>
          <a:p>
            <a:pPr marL="342900" indent="-342900">
              <a:buAutoNum type="arabicPeriod"/>
            </a:pPr>
            <a:r>
              <a:rPr lang="en-US" sz="1600" dirty="0"/>
              <a:t>Being the object of dishonesty or broken promises, being disappointed by others or oneself </a:t>
            </a:r>
          </a:p>
          <a:p>
            <a:pPr marL="342900" indent="-342900">
              <a:buAutoNum type="arabicPeriod"/>
            </a:pPr>
            <a:r>
              <a:rPr lang="en-US" sz="1600" dirty="0"/>
              <a:t>Having one’s authority, feelings or property disregarded by others</a:t>
            </a:r>
          </a:p>
          <a:p>
            <a:pPr marL="342900" indent="-342900">
              <a:buAutoNum type="arabicPeriod"/>
            </a:pPr>
            <a:r>
              <a:rPr lang="en-US" sz="1600" dirty="0"/>
              <a:t>Being ignored or treated badly by a significant other </a:t>
            </a:r>
          </a:p>
          <a:p>
            <a:pPr marL="342900" indent="-342900">
              <a:buAutoNum type="arabicPeriod"/>
            </a:pPr>
            <a:r>
              <a:rPr lang="en-US" sz="1600" dirty="0"/>
              <a:t>Experiencing harm because of one’s negligence towards oneself  </a:t>
            </a:r>
          </a:p>
          <a:p>
            <a:pPr marL="342900" indent="-342900">
              <a:buAutoNum type="arabicPeriod"/>
            </a:pPr>
            <a:r>
              <a:rPr lang="en-US" sz="1600" dirty="0"/>
              <a:t>Being shown by others’ behaviour that they do not care </a:t>
            </a:r>
          </a:p>
          <a:p>
            <a:pPr marL="342900" indent="-342900">
              <a:buAutoNum type="arabicPeriod"/>
            </a:pPr>
            <a:r>
              <a:rPr lang="en-US" sz="1600" dirty="0"/>
              <a:t>Being the object of verbal or physical assault  </a:t>
            </a:r>
          </a:p>
          <a:p>
            <a:pPr marL="342900" indent="-342900">
              <a:buAutoNum type="arabicPeriod"/>
            </a:pPr>
            <a:r>
              <a:rPr lang="en-US" sz="1600" dirty="0"/>
              <a:t>Being a ‘helpless victim’ </a:t>
            </a:r>
            <a:endParaRPr lang="en-GB" sz="1600" dirty="0"/>
          </a:p>
          <a:p>
            <a:r>
              <a:rPr lang="en-GB" dirty="0"/>
              <a:t> </a:t>
            </a:r>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957553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A8E74C-EF0D-461D-8A6D-DC7B52534C83}"/>
              </a:ext>
            </a:extLst>
          </p:cNvPr>
          <p:cNvSpPr/>
          <p:nvPr/>
        </p:nvSpPr>
        <p:spPr>
          <a:xfrm>
            <a:off x="297712" y="1125200"/>
            <a:ext cx="7963786" cy="3016210"/>
          </a:xfrm>
          <a:prstGeom prst="rect">
            <a:avLst/>
          </a:prstGeom>
        </p:spPr>
        <p:txBody>
          <a:bodyPr wrap="square">
            <a:spAutoFit/>
          </a:bodyPr>
          <a:lstStyle/>
          <a:p>
            <a:r>
              <a:rPr lang="en-US" dirty="0"/>
              <a:t>If we think about how often we become angry, </a:t>
            </a:r>
            <a:r>
              <a:rPr lang="en-US" dirty="0" smtClean="0"/>
              <a:t>whether </a:t>
            </a:r>
            <a:r>
              <a:rPr lang="en-US" dirty="0"/>
              <a:t>through, frustration, bereavement or being treated unfairly, it is clear that the majority of the time we are experiencing some kind of stress</a:t>
            </a:r>
            <a:r>
              <a:rPr lang="en-US" dirty="0" smtClean="0"/>
              <a:t>.</a:t>
            </a:r>
          </a:p>
          <a:p>
            <a:endParaRPr lang="en-US" dirty="0" smtClean="0"/>
          </a:p>
          <a:p>
            <a:r>
              <a:rPr lang="en-US" dirty="0" smtClean="0"/>
              <a:t>Anger </a:t>
            </a:r>
            <a:r>
              <a:rPr lang="en-US" dirty="0"/>
              <a:t>is commonly a reaction to feeling under threat, hurt, or neglected which leads to stress. </a:t>
            </a:r>
            <a:r>
              <a:rPr lang="en-US" dirty="0" smtClean="0"/>
              <a:t>    This </a:t>
            </a:r>
            <a:r>
              <a:rPr lang="en-US" dirty="0"/>
              <a:t>stress can be a contributing factor in the development of anger. </a:t>
            </a:r>
          </a:p>
          <a:p>
            <a:endParaRPr lang="en-US" dirty="0"/>
          </a:p>
          <a:p>
            <a:endParaRPr lang="en-US" dirty="0"/>
          </a:p>
          <a:p>
            <a:r>
              <a:rPr lang="en-GB" dirty="0"/>
              <a:t>Mike F</a:t>
            </a:r>
            <a:r>
              <a:rPr lang="en-GB" dirty="0" smtClean="0"/>
              <a:t>isher </a:t>
            </a:r>
            <a:r>
              <a:rPr lang="en-GB" dirty="0"/>
              <a:t>who is regarded as one of the UK’s leading experts on anger and Head of the British Association of Anger Management states </a:t>
            </a:r>
            <a:r>
              <a:rPr lang="en-GB" dirty="0" smtClean="0"/>
              <a:t>that: </a:t>
            </a:r>
            <a:endParaRPr lang="en-GB" dirty="0"/>
          </a:p>
          <a:p>
            <a:endParaRPr lang="en-GB" dirty="0"/>
          </a:p>
          <a:p>
            <a:pPr algn="ctr"/>
            <a:r>
              <a:rPr lang="en-GB" b="1" dirty="0">
                <a:solidFill>
                  <a:srgbClr val="FFC000"/>
                </a:solidFill>
              </a:rPr>
              <a:t>“</a:t>
            </a:r>
            <a:r>
              <a:rPr lang="en-US" b="1" dirty="0">
                <a:solidFill>
                  <a:srgbClr val="FFC000"/>
                </a:solidFill>
              </a:rPr>
              <a:t>Stress feeds anxiety which feeds shame which manifests in outbursts of anger</a:t>
            </a:r>
            <a:r>
              <a:rPr lang="en-US" b="1" dirty="0" smtClean="0">
                <a:solidFill>
                  <a:srgbClr val="FFC000"/>
                </a:solidFill>
              </a:rPr>
              <a:t>.”                                         </a:t>
            </a:r>
            <a:r>
              <a:rPr lang="en-US" dirty="0" smtClean="0"/>
              <a:t>(</a:t>
            </a:r>
            <a:r>
              <a:rPr lang="en-US" dirty="0"/>
              <a:t>Mike Fisher 2018</a:t>
            </a:r>
            <a:r>
              <a:rPr lang="en-US" dirty="0" smtClean="0"/>
              <a:t>)</a:t>
            </a:r>
            <a:endParaRPr lang="en-US" dirty="0"/>
          </a:p>
          <a:p>
            <a:endParaRPr lang="en-US" dirty="0"/>
          </a:p>
          <a:p>
            <a:r>
              <a:rPr lang="en-GB" sz="800" dirty="0">
                <a:solidFill>
                  <a:srgbClr val="FFC000"/>
                </a:solidFill>
                <a:hlinkClick r:id="rId2"/>
              </a:rPr>
              <a:t>https://</a:t>
            </a:r>
            <a:r>
              <a:rPr lang="en-GB" sz="800" dirty="0">
                <a:solidFill>
                  <a:srgbClr val="FFFF00"/>
                </a:solidFill>
                <a:hlinkClick r:id="rId2"/>
              </a:rPr>
              <a:t>www.independent.co.uk/life-style/anger-management-expert-guide-identify-source-how-to-deal-with-rage-issues-stress-shame-depression-a7534076.html</a:t>
            </a:r>
            <a:endParaRPr lang="en-US" sz="800" dirty="0">
              <a:solidFill>
                <a:srgbClr val="FFFF00"/>
              </a:solidFill>
            </a:endParaRPr>
          </a:p>
        </p:txBody>
      </p:sp>
      <p:sp>
        <p:nvSpPr>
          <p:cNvPr id="3" name="TextBox 2">
            <a:extLst>
              <a:ext uri="{FF2B5EF4-FFF2-40B4-BE49-F238E27FC236}">
                <a16:creationId xmlns:a16="http://schemas.microsoft.com/office/drawing/2014/main" id="{B8297EA7-CB3F-48FC-9C2E-ACA8B9CD14CA}"/>
              </a:ext>
            </a:extLst>
          </p:cNvPr>
          <p:cNvSpPr txBox="1"/>
          <p:nvPr/>
        </p:nvSpPr>
        <p:spPr>
          <a:xfrm>
            <a:off x="2636996" y="450294"/>
            <a:ext cx="7473696" cy="461665"/>
          </a:xfrm>
          <a:prstGeom prst="rect">
            <a:avLst/>
          </a:prstGeom>
          <a:noFill/>
        </p:spPr>
        <p:txBody>
          <a:bodyPr wrap="square" rtlCol="0">
            <a:spAutoFit/>
          </a:bodyPr>
          <a:lstStyle/>
          <a:p>
            <a:r>
              <a:rPr lang="en-GB" sz="2400" dirty="0">
                <a:solidFill>
                  <a:schemeClr val="tx1"/>
                </a:solidFill>
              </a:rPr>
              <a:t>A Common Denominator</a:t>
            </a:r>
          </a:p>
        </p:txBody>
      </p:sp>
    </p:spTree>
    <p:extLst>
      <p:ext uri="{BB962C8B-B14F-4D97-AF65-F5344CB8AC3E}">
        <p14:creationId xmlns:p14="http://schemas.microsoft.com/office/powerpoint/2010/main" val="2870821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4"/>
          <p:cNvPicPr preferRelativeResize="0"/>
          <p:nvPr/>
        </p:nvPicPr>
        <p:blipFill rotWithShape="1">
          <a:blip r:embed="rId3">
            <a:alphaModFix/>
          </a:blip>
          <a:srcRect/>
          <a:stretch/>
        </p:blipFill>
        <p:spPr>
          <a:xfrm>
            <a:off x="539353" y="967563"/>
            <a:ext cx="8013552" cy="3989792"/>
          </a:xfrm>
          <a:prstGeom prst="rect">
            <a:avLst/>
          </a:prstGeom>
          <a:noFill/>
          <a:ln>
            <a:noFill/>
          </a:ln>
        </p:spPr>
      </p:pic>
      <p:sp>
        <p:nvSpPr>
          <p:cNvPr id="2" name="TextBox 1">
            <a:extLst>
              <a:ext uri="{FF2B5EF4-FFF2-40B4-BE49-F238E27FC236}">
                <a16:creationId xmlns:a16="http://schemas.microsoft.com/office/drawing/2014/main" id="{B96E15BC-D5BD-46F9-BFC3-264ACA502545}"/>
              </a:ext>
            </a:extLst>
          </p:cNvPr>
          <p:cNvSpPr txBox="1"/>
          <p:nvPr/>
        </p:nvSpPr>
        <p:spPr>
          <a:xfrm>
            <a:off x="539353" y="85060"/>
            <a:ext cx="8013552" cy="830997"/>
          </a:xfrm>
          <a:prstGeom prst="rect">
            <a:avLst/>
          </a:prstGeom>
          <a:noFill/>
        </p:spPr>
        <p:txBody>
          <a:bodyPr wrap="square" rtlCol="0">
            <a:spAutoFit/>
          </a:bodyPr>
          <a:lstStyle/>
          <a:p>
            <a:pPr algn="ctr"/>
            <a:r>
              <a:rPr lang="en-GB" sz="1600" dirty="0">
                <a:solidFill>
                  <a:schemeClr val="tx1"/>
                </a:solidFill>
              </a:rPr>
              <a:t>Sometime we are not aware that we are under stress. It is important to be able to recognise stress. There are a number of physical symptoms of stress that are helpful to be aware of.  </a:t>
            </a:r>
          </a:p>
        </p:txBody>
      </p:sp>
    </p:spTree>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1710</TotalTime>
  <Words>2373</Words>
  <Application>Microsoft Office PowerPoint</Application>
  <PresentationFormat>On-screen Show (16:9)</PresentationFormat>
  <Paragraphs>198</Paragraphs>
  <Slides>19</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vt:lpstr>
      <vt:lpstr>Calibri</vt:lpstr>
      <vt:lpstr>Century Gothic</vt:lpstr>
      <vt:lpstr>Independent Serif</vt:lpstr>
      <vt:lpstr>Noto Sans Symbols</vt:lpstr>
      <vt:lpstr>Raleway</vt:lpstr>
      <vt:lpstr>Teen</vt:lpstr>
      <vt:lpstr>Times New Roman</vt:lpstr>
      <vt:lpstr>Trebuchet MS</vt:lpstr>
      <vt:lpstr>Wingdings</vt:lpstr>
      <vt:lpstr>Wingdings 3</vt:lpstr>
      <vt:lpstr>Slice</vt:lpstr>
      <vt:lpstr>PowerPoint Presentation</vt:lpstr>
      <vt:lpstr>PowerPoint Presentation</vt:lpstr>
      <vt:lpstr>The Feeling Wheel</vt:lpstr>
      <vt:lpstr>Exploring Anger</vt:lpstr>
      <vt:lpstr>Origins of anger</vt:lpstr>
      <vt:lpstr>PowerPoint Presentation</vt:lpstr>
      <vt:lpstr>PowerPoint Presentation</vt:lpstr>
      <vt:lpstr>PowerPoint Presentation</vt:lpstr>
      <vt:lpstr>PowerPoint Presentation</vt:lpstr>
      <vt:lpstr>PowerPoint Presentation</vt:lpstr>
      <vt:lpstr>PowerPoint Presentation</vt:lpstr>
      <vt:lpstr>Anger and the body</vt:lpstr>
      <vt:lpstr>How others may see anger in you</vt:lpstr>
      <vt:lpstr>How does anger feel</vt:lpstr>
      <vt:lpstr>You may NOT notice all of the PHYSICal signs IN YOURSELF when you get angry though other people are likely to  observe these changes. </vt:lpstr>
      <vt:lpstr>The stigma of anger.</vt:lpstr>
      <vt:lpstr>        Tips to help manage anger.</vt:lpstr>
      <vt:lpstr>Impact of Anger on the body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Anger</dc:title>
  <dc:creator>Michael Lynch</dc:creator>
  <cp:lastModifiedBy>Michael Lynch</cp:lastModifiedBy>
  <cp:revision>43</cp:revision>
  <dcterms:modified xsi:type="dcterms:W3CDTF">2020-04-16T08:49:59Z</dcterms:modified>
</cp:coreProperties>
</file>